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7"/>
  </p:notesMasterIdLst>
  <p:sldIdLst>
    <p:sldId id="256" r:id="rId5"/>
    <p:sldId id="364" r:id="rId6"/>
    <p:sldId id="386" r:id="rId7"/>
    <p:sldId id="374" r:id="rId8"/>
    <p:sldId id="367" r:id="rId9"/>
    <p:sldId id="362" r:id="rId10"/>
    <p:sldId id="270" r:id="rId11"/>
    <p:sldId id="260" r:id="rId12"/>
    <p:sldId id="377" r:id="rId13"/>
    <p:sldId id="378" r:id="rId14"/>
    <p:sldId id="387" r:id="rId15"/>
    <p:sldId id="381" r:id="rId16"/>
    <p:sldId id="385" r:id="rId17"/>
    <p:sldId id="383" r:id="rId18"/>
    <p:sldId id="393" r:id="rId19"/>
    <p:sldId id="368" r:id="rId20"/>
    <p:sldId id="380" r:id="rId21"/>
    <p:sldId id="388" r:id="rId22"/>
    <p:sldId id="370" r:id="rId23"/>
    <p:sldId id="389" r:id="rId24"/>
    <p:sldId id="391" r:id="rId25"/>
    <p:sldId id="390"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מקטע ברירת מחדל" id="{7E6D0DA3-0553-4DAC-BE2C-CE002C6F36B1}">
          <p14:sldIdLst>
            <p14:sldId id="256"/>
            <p14:sldId id="364"/>
            <p14:sldId id="386"/>
            <p14:sldId id="374"/>
            <p14:sldId id="367"/>
            <p14:sldId id="362"/>
            <p14:sldId id="270"/>
            <p14:sldId id="260"/>
            <p14:sldId id="377"/>
            <p14:sldId id="378"/>
            <p14:sldId id="387"/>
            <p14:sldId id="381"/>
            <p14:sldId id="385"/>
            <p14:sldId id="383"/>
            <p14:sldId id="393"/>
            <p14:sldId id="368"/>
            <p14:sldId id="380"/>
            <p14:sldId id="388"/>
            <p14:sldId id="370"/>
            <p14:sldId id="389"/>
            <p14:sldId id="391"/>
            <p14:sldId id="3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ced" initials="f" lastIdx="1" clrIdx="0">
    <p:extLst>
      <p:ext uri="{19B8F6BF-5375-455C-9EA6-DF929625EA0E}">
        <p15:presenceInfo xmlns:p15="http://schemas.microsoft.com/office/powerpoint/2012/main" userId="fice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30" autoAdjust="0"/>
    <p:restoredTop sz="81081" autoAdjust="0"/>
  </p:normalViewPr>
  <p:slideViewPr>
    <p:cSldViewPr>
      <p:cViewPr varScale="1">
        <p:scale>
          <a:sx n="54" d="100"/>
          <a:sy n="54" d="100"/>
        </p:scale>
        <p:origin x="1368"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32" Type="http://schemas.openxmlformats.org/officeDocument/2006/relationships/tableStyles" Target="tableStyles.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8978FC-D70B-46E7-B1F6-4431AF8F90E7}" type="datetimeFigureOut">
              <a:rPr lang="en-US" smtClean="0"/>
              <a:pPr/>
              <a:t>5/28/2023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0C25C8-33CE-4EA6-95B3-0E0B7D768E4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0C25C8-33CE-4EA6-95B3-0E0B7D768E42}" type="slidenum">
              <a:rPr lang="en-US" smtClean="0"/>
              <a:pPr/>
              <a:t>1</a:t>
            </a:fld>
            <a:endParaRPr lang="en-US"/>
          </a:p>
        </p:txBody>
      </p:sp>
    </p:spTree>
    <p:extLst>
      <p:ext uri="{BB962C8B-B14F-4D97-AF65-F5344CB8AC3E}">
        <p14:creationId xmlns:p14="http://schemas.microsoft.com/office/powerpoint/2010/main" val="1612766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ED0C25C8-33CE-4EA6-95B3-0E0B7D768E42}" type="slidenum">
              <a:rPr lang="en-US" smtClean="0"/>
              <a:pPr/>
              <a:t>2</a:t>
            </a:fld>
            <a:endParaRPr lang="en-US"/>
          </a:p>
        </p:txBody>
      </p:sp>
    </p:spTree>
    <p:extLst>
      <p:ext uri="{BB962C8B-B14F-4D97-AF65-F5344CB8AC3E}">
        <p14:creationId xmlns:p14="http://schemas.microsoft.com/office/powerpoint/2010/main" val="1370179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ED0C25C8-33CE-4EA6-95B3-0E0B7D768E42}" type="slidenum">
              <a:rPr lang="en-US" smtClean="0"/>
              <a:pPr/>
              <a:t>5</a:t>
            </a:fld>
            <a:endParaRPr lang="en-US"/>
          </a:p>
        </p:txBody>
      </p:sp>
    </p:spTree>
    <p:extLst>
      <p:ext uri="{BB962C8B-B14F-4D97-AF65-F5344CB8AC3E}">
        <p14:creationId xmlns:p14="http://schemas.microsoft.com/office/powerpoint/2010/main" val="1302005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0C25C8-33CE-4EA6-95B3-0E0B7D768E42}" type="slidenum">
              <a:rPr lang="en-US" smtClean="0"/>
              <a:pPr/>
              <a:t>8</a:t>
            </a:fld>
            <a:endParaRPr lang="en-US"/>
          </a:p>
        </p:txBody>
      </p:sp>
    </p:spTree>
    <p:extLst>
      <p:ext uri="{BB962C8B-B14F-4D97-AF65-F5344CB8AC3E}">
        <p14:creationId xmlns:p14="http://schemas.microsoft.com/office/powerpoint/2010/main" val="2044964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ד</a:t>
            </a:r>
            <a:endParaRPr lang="en-US" dirty="0"/>
          </a:p>
        </p:txBody>
      </p:sp>
      <p:sp>
        <p:nvSpPr>
          <p:cNvPr id="4" name="Slide Number Placeholder 3"/>
          <p:cNvSpPr>
            <a:spLocks noGrp="1"/>
          </p:cNvSpPr>
          <p:nvPr>
            <p:ph type="sldNum" sz="quarter" idx="5"/>
          </p:nvPr>
        </p:nvSpPr>
        <p:spPr/>
        <p:txBody>
          <a:bodyPr/>
          <a:lstStyle/>
          <a:p>
            <a:fld id="{ED0C25C8-33CE-4EA6-95B3-0E0B7D768E42}" type="slidenum">
              <a:rPr lang="en-US" smtClean="0"/>
              <a:pPr/>
              <a:t>13</a:t>
            </a:fld>
            <a:endParaRPr lang="en-US"/>
          </a:p>
        </p:txBody>
      </p:sp>
    </p:spTree>
    <p:extLst>
      <p:ext uri="{BB962C8B-B14F-4D97-AF65-F5344CB8AC3E}">
        <p14:creationId xmlns:p14="http://schemas.microsoft.com/office/powerpoint/2010/main" val="3469200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0C25C8-33CE-4EA6-95B3-0E0B7D768E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6916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לציין את גודל המדגם</a:t>
            </a:r>
            <a:endParaRPr lang="en-GB" dirty="0"/>
          </a:p>
        </p:txBody>
      </p:sp>
      <p:sp>
        <p:nvSpPr>
          <p:cNvPr id="4" name="Slide Number Placeholder 3"/>
          <p:cNvSpPr>
            <a:spLocks noGrp="1"/>
          </p:cNvSpPr>
          <p:nvPr>
            <p:ph type="sldNum" sz="quarter" idx="5"/>
          </p:nvPr>
        </p:nvSpPr>
        <p:spPr/>
        <p:txBody>
          <a:bodyPr/>
          <a:lstStyle/>
          <a:p>
            <a:fld id="{ED0C25C8-33CE-4EA6-95B3-0E0B7D768E42}" type="slidenum">
              <a:rPr lang="en-US" smtClean="0"/>
              <a:pPr/>
              <a:t>16</a:t>
            </a:fld>
            <a:endParaRPr lang="en-US"/>
          </a:p>
        </p:txBody>
      </p:sp>
    </p:spTree>
    <p:extLst>
      <p:ext uri="{BB962C8B-B14F-4D97-AF65-F5344CB8AC3E}">
        <p14:creationId xmlns:p14="http://schemas.microsoft.com/office/powerpoint/2010/main" val="3597751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4DBE377F-6AF0-4BA3-83C3-8E588A9AA682}" type="datetimeFigureOut">
              <a:rPr lang="en-US" smtClean="0"/>
              <a:pPr/>
              <a:t>5/28/2023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74B9188D-EEEA-4574-B4D8-67D6BDD1CC3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DBE377F-6AF0-4BA3-83C3-8E588A9AA682}" type="datetimeFigureOut">
              <a:rPr lang="en-US" smtClean="0"/>
              <a:pPr/>
              <a:t>5/28/2023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B9188D-EEEA-4574-B4D8-67D6BDD1CC3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DBE377F-6AF0-4BA3-83C3-8E588A9AA682}" type="datetimeFigureOut">
              <a:rPr lang="en-US" smtClean="0"/>
              <a:pPr/>
              <a:t>5/28/2023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B9188D-EEEA-4574-B4D8-67D6BDD1CC3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DBE377F-6AF0-4BA3-83C3-8E588A9AA682}" type="datetimeFigureOut">
              <a:rPr lang="en-US" smtClean="0"/>
              <a:pPr/>
              <a:t>5/28/2023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B9188D-EEEA-4574-B4D8-67D6BDD1CC3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DBE377F-6AF0-4BA3-83C3-8E588A9AA682}" type="datetimeFigureOut">
              <a:rPr lang="en-US" smtClean="0"/>
              <a:pPr/>
              <a:t>5/28/2023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B9188D-EEEA-4574-B4D8-67D6BDD1CC3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DBE377F-6AF0-4BA3-83C3-8E588A9AA682}" type="datetimeFigureOut">
              <a:rPr lang="en-US" smtClean="0"/>
              <a:pPr/>
              <a:t>5/28/2023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B9188D-EEEA-4574-B4D8-67D6BDD1CC3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DBE377F-6AF0-4BA3-83C3-8E588A9AA682}" type="datetimeFigureOut">
              <a:rPr lang="en-US" smtClean="0"/>
              <a:pPr/>
              <a:t>5/28/2023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B9188D-EEEA-4574-B4D8-67D6BDD1CC3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4DBE377F-6AF0-4BA3-83C3-8E588A9AA682}" type="datetimeFigureOut">
              <a:rPr lang="en-US" smtClean="0"/>
              <a:pPr/>
              <a:t>5/28/2023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B9188D-EEEA-4574-B4D8-67D6BDD1CC3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BE377F-6AF0-4BA3-83C3-8E588A9AA682}" type="datetimeFigureOut">
              <a:rPr lang="en-US" smtClean="0"/>
              <a:pPr/>
              <a:t>5/28/2023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B9188D-EEEA-4574-B4D8-67D6BDD1CC3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DBE377F-6AF0-4BA3-83C3-8E588A9AA682}" type="datetimeFigureOut">
              <a:rPr lang="en-US" smtClean="0"/>
              <a:pPr/>
              <a:t>5/28/2023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B9188D-EEEA-4574-B4D8-67D6BDD1CC3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DBE377F-6AF0-4BA3-83C3-8E588A9AA682}" type="datetimeFigureOut">
              <a:rPr lang="en-US" smtClean="0"/>
              <a:pPr/>
              <a:t>5/28/2023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74B9188D-EEEA-4574-B4D8-67D6BDD1CC39}"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DBE377F-6AF0-4BA3-83C3-8E588A9AA682}" type="datetimeFigureOut">
              <a:rPr lang="en-US" smtClean="0"/>
              <a:pPr/>
              <a:t>5/28/2023</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4B9188D-EEEA-4574-B4D8-67D6BDD1CC39}"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8.jpe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2" descr="Image may contain: sky, bird, plant, tree and outdoor"/>
          <p:cNvPicPr>
            <a:picLocks noChangeAspect="1" noChangeArrowheads="1"/>
          </p:cNvPicPr>
          <p:nvPr/>
        </p:nvPicPr>
        <p:blipFill>
          <a:blip r:embed="rId3" cstate="print"/>
          <a:srcRect l="17806" t="12858" r="12639" b="7524"/>
          <a:stretch>
            <a:fillRect/>
          </a:stretch>
        </p:blipFill>
        <p:spPr bwMode="auto">
          <a:xfrm>
            <a:off x="0" y="548680"/>
            <a:ext cx="9144000" cy="6858000"/>
          </a:xfrm>
          <a:prstGeom prst="rect">
            <a:avLst/>
          </a:prstGeom>
          <a:noFill/>
        </p:spPr>
      </p:pic>
      <p:sp>
        <p:nvSpPr>
          <p:cNvPr id="2" name="Title 1"/>
          <p:cNvSpPr>
            <a:spLocks noGrp="1"/>
          </p:cNvSpPr>
          <p:nvPr>
            <p:ph type="ctrTitle"/>
          </p:nvPr>
        </p:nvSpPr>
        <p:spPr>
          <a:xfrm>
            <a:off x="2626830" y="2495274"/>
            <a:ext cx="6372200" cy="1063775"/>
          </a:xfrm>
        </p:spPr>
        <p:txBody>
          <a:bodyPr>
            <a:normAutofit fontScale="90000"/>
          </a:bodyPr>
          <a:lstStyle/>
          <a:p>
            <a:pPr algn="ctr"/>
            <a:r>
              <a:rPr lang="he-IL" sz="3600" b="1" dirty="0">
                <a:solidFill>
                  <a:schemeClr val="tx1"/>
                </a:solidFill>
                <a:effectLst/>
                <a:latin typeface="Calibri" panose="020F0502020204030204" pitchFamily="34" charset="0"/>
                <a:ea typeface="Calibri" panose="020F0502020204030204" pitchFamily="34" charset="0"/>
                <a:cs typeface="David" panose="020E0502060401010101" pitchFamily="34" charset="-79"/>
              </a:rPr>
              <a:t>שוטטות והפצה במרחב לא מוכר לעומת תנועה במרחב המחיה המוכר- תנועות נבדלות?</a:t>
            </a:r>
            <a:r>
              <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rPr>
              <a:t/>
            </a:r>
            <a:br>
              <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rPr>
            </a:br>
            <a:endParaRPr lang="en-US" sz="3600" b="1" dirty="0">
              <a:solidFill>
                <a:schemeClr val="tx1"/>
              </a:solidFill>
              <a:latin typeface="David" panose="020E0502060401010101" pitchFamily="34" charset="-79"/>
              <a:cs typeface="David" panose="020E0502060401010101" pitchFamily="34" charset="-79"/>
            </a:endParaRPr>
          </a:p>
        </p:txBody>
      </p:sp>
      <p:sp>
        <p:nvSpPr>
          <p:cNvPr id="6" name="TextBox 5"/>
          <p:cNvSpPr txBox="1"/>
          <p:nvPr/>
        </p:nvSpPr>
        <p:spPr>
          <a:xfrm>
            <a:off x="7740352" y="6516052"/>
            <a:ext cx="1691680" cy="369332"/>
          </a:xfrm>
          <a:prstGeom prst="rect">
            <a:avLst/>
          </a:prstGeom>
          <a:noFill/>
        </p:spPr>
        <p:txBody>
          <a:bodyPr wrap="square" rtlCol="0">
            <a:spAutoFit/>
          </a:bodyPr>
          <a:lstStyle/>
          <a:p>
            <a:r>
              <a:rPr lang="en-US" dirty="0" err="1"/>
              <a:t>Rivka</a:t>
            </a:r>
            <a:r>
              <a:rPr lang="en-US" dirty="0"/>
              <a:t> </a:t>
            </a:r>
            <a:r>
              <a:rPr lang="en-US" dirty="0" err="1"/>
              <a:t>cohen</a:t>
            </a:r>
            <a:r>
              <a:rPr lang="en-US" dirty="0"/>
              <a:t>©</a:t>
            </a:r>
          </a:p>
        </p:txBody>
      </p:sp>
      <p:pic>
        <p:nvPicPr>
          <p:cNvPr id="5" name="Picture 4" descr="091012 logo movement minerva press .png">
            <a:extLst>
              <a:ext uri="{FF2B5EF4-FFF2-40B4-BE49-F238E27FC236}">
                <a16:creationId xmlns:a16="http://schemas.microsoft.com/office/drawing/2014/main" id="{FD751F06-B8E4-41CF-956A-E908CFFB9C43}"/>
              </a:ext>
            </a:extLst>
          </p:cNvPr>
          <p:cNvPicPr>
            <a:picLocks noChangeAspect="1"/>
          </p:cNvPicPr>
          <p:nvPr/>
        </p:nvPicPr>
        <p:blipFill>
          <a:blip r:embed="rId4" cstate="print"/>
          <a:stretch>
            <a:fillRect/>
          </a:stretch>
        </p:blipFill>
        <p:spPr>
          <a:xfrm>
            <a:off x="899592" y="44624"/>
            <a:ext cx="1578901" cy="512677"/>
          </a:xfrm>
          <a:prstGeom prst="rect">
            <a:avLst/>
          </a:prstGeom>
        </p:spPr>
      </p:pic>
      <p:pic>
        <p:nvPicPr>
          <p:cNvPr id="9" name="Picture 8" descr="לוגו אוניברסיטה.png">
            <a:extLst>
              <a:ext uri="{FF2B5EF4-FFF2-40B4-BE49-F238E27FC236}">
                <a16:creationId xmlns:a16="http://schemas.microsoft.com/office/drawing/2014/main" id="{BB9C449B-9DF6-42B4-9E30-0BA74EB99595}"/>
              </a:ext>
            </a:extLst>
          </p:cNvPr>
          <p:cNvPicPr>
            <a:picLocks noChangeAspect="1"/>
          </p:cNvPicPr>
          <p:nvPr/>
        </p:nvPicPr>
        <p:blipFill>
          <a:blip r:embed="rId5" cstate="print">
            <a:clrChange>
              <a:clrFrom>
                <a:srgbClr val="FFFFFF"/>
              </a:clrFrom>
              <a:clrTo>
                <a:srgbClr val="FFFFFF">
                  <a:alpha val="0"/>
                </a:srgbClr>
              </a:clrTo>
            </a:clrChange>
          </a:blip>
          <a:stretch>
            <a:fillRect/>
          </a:stretch>
        </p:blipFill>
        <p:spPr>
          <a:xfrm>
            <a:off x="5086607" y="-10197"/>
            <a:ext cx="1578902" cy="523595"/>
          </a:xfrm>
          <a:prstGeom prst="rect">
            <a:avLst/>
          </a:prstGeom>
        </p:spPr>
      </p:pic>
      <p:pic>
        <p:nvPicPr>
          <p:cNvPr id="10" name="Picture 6" descr="Image result for â«×§×§×â¬â">
            <a:extLst>
              <a:ext uri="{FF2B5EF4-FFF2-40B4-BE49-F238E27FC236}">
                <a16:creationId xmlns:a16="http://schemas.microsoft.com/office/drawing/2014/main" id="{A0936557-A174-4894-A346-6EB4940CE903}"/>
              </a:ext>
            </a:extLst>
          </p:cNvPr>
          <p:cNvPicPr>
            <a:picLocks noChangeAspect="1" noChangeArrowheads="1"/>
          </p:cNvPicPr>
          <p:nvPr/>
        </p:nvPicPr>
        <p:blipFill>
          <a:blip r:embed="rId6" cstate="print"/>
          <a:srcRect/>
          <a:stretch>
            <a:fillRect/>
          </a:stretch>
        </p:blipFill>
        <p:spPr bwMode="auto">
          <a:xfrm>
            <a:off x="133275" y="17138"/>
            <a:ext cx="384729" cy="500587"/>
          </a:xfrm>
          <a:prstGeom prst="rect">
            <a:avLst/>
          </a:prstGeom>
          <a:noFill/>
        </p:spPr>
      </p:pic>
      <p:pic>
        <p:nvPicPr>
          <p:cNvPr id="11" name="Picture 10" descr="movement ecology logo press convert.jpg">
            <a:extLst>
              <a:ext uri="{FF2B5EF4-FFF2-40B4-BE49-F238E27FC236}">
                <a16:creationId xmlns:a16="http://schemas.microsoft.com/office/drawing/2014/main" id="{F884E9C1-8DFF-4D8B-9A75-D796608F2B7E}"/>
              </a:ext>
            </a:extLst>
          </p:cNvPr>
          <p:cNvPicPr/>
          <p:nvPr/>
        </p:nvPicPr>
        <p:blipFill>
          <a:blip r:embed="rId7" cstate="print">
            <a:clrChange>
              <a:clrFrom>
                <a:srgbClr val="FEFEFE"/>
              </a:clrFrom>
              <a:clrTo>
                <a:srgbClr val="FEFEFE">
                  <a:alpha val="0"/>
                </a:srgbClr>
              </a:clrTo>
            </a:clrChange>
            <a:alphaModFix/>
            <a:extLst>
              <a:ext uri="{BEBA8EAE-BF5A-486C-A8C5-ECC9F3942E4B}">
                <a14:imgProps xmlns:a14="http://schemas.microsoft.com/office/drawing/2010/main">
                  <a14:imgLayer r:embed="rId8">
                    <a14:imgEffect>
                      <a14:artisticPhotocopy/>
                    </a14:imgEffect>
                    <a14:imgEffect>
                      <a14:saturation sat="200000"/>
                    </a14:imgEffect>
                  </a14:imgLayer>
                </a14:imgProps>
              </a:ext>
            </a:extLst>
          </a:blip>
          <a:srcRect/>
          <a:stretch>
            <a:fillRect/>
          </a:stretch>
        </p:blipFill>
        <p:spPr bwMode="auto">
          <a:xfrm>
            <a:off x="3134245" y="17037"/>
            <a:ext cx="1296609" cy="491966"/>
          </a:xfrm>
          <a:prstGeom prst="rect">
            <a:avLst/>
          </a:prstGeom>
          <a:noFill/>
          <a:ln w="9525">
            <a:noFill/>
            <a:miter lim="800000"/>
            <a:headEnd/>
            <a:tailEnd/>
          </a:ln>
        </p:spPr>
      </p:pic>
      <p:sp>
        <p:nvSpPr>
          <p:cNvPr id="4" name="Rectangle 3">
            <a:extLst>
              <a:ext uri="{FF2B5EF4-FFF2-40B4-BE49-F238E27FC236}">
                <a16:creationId xmlns:a16="http://schemas.microsoft.com/office/drawing/2014/main" id="{31BFD720-B12D-4F63-9C51-122345FE3951}"/>
              </a:ext>
            </a:extLst>
          </p:cNvPr>
          <p:cNvSpPr/>
          <p:nvPr/>
        </p:nvSpPr>
        <p:spPr>
          <a:xfrm>
            <a:off x="3550795" y="3829886"/>
            <a:ext cx="5033428" cy="1200329"/>
          </a:xfrm>
          <a:prstGeom prst="rect">
            <a:avLst/>
          </a:prstGeom>
        </p:spPr>
        <p:txBody>
          <a:bodyPr wrap="square">
            <a:spAutoFit/>
          </a:bodyPr>
          <a:lstStyle/>
          <a:p>
            <a:pPr algn="ctr"/>
            <a:r>
              <a:rPr lang="he-IL" sz="2400" b="1" dirty="0">
                <a:latin typeface="David" pitchFamily="34" charset="-79"/>
                <a:cs typeface="David" pitchFamily="34" charset="-79"/>
              </a:rPr>
              <a:t>רע שיש</a:t>
            </a:r>
            <a:endParaRPr lang="en-US" sz="2400" b="1" dirty="0">
              <a:latin typeface="David" pitchFamily="34" charset="-79"/>
              <a:cs typeface="David" pitchFamily="34" charset="-79"/>
            </a:endParaRPr>
          </a:p>
          <a:p>
            <a:pPr algn="ctr"/>
            <a:r>
              <a:rPr lang="he-IL" sz="2400" b="1" dirty="0">
                <a:latin typeface="David" pitchFamily="34" charset="-79"/>
                <a:cs typeface="David" pitchFamily="34" charset="-79"/>
              </a:rPr>
              <a:t>מנחים: אוהד וילק, ענת לוי,  </a:t>
            </a:r>
            <a:r>
              <a:rPr lang="en-US" sz="2400" b="1" dirty="0">
                <a:latin typeface="David" pitchFamily="34" charset="-79"/>
                <a:cs typeface="David" pitchFamily="34" charset="-79"/>
              </a:rPr>
              <a:t/>
            </a:r>
            <a:br>
              <a:rPr lang="en-US" sz="2400" b="1" dirty="0">
                <a:latin typeface="David" pitchFamily="34" charset="-79"/>
                <a:cs typeface="David" pitchFamily="34" charset="-79"/>
              </a:rPr>
            </a:br>
            <a:r>
              <a:rPr lang="he-IL" sz="2400" b="1" dirty="0">
                <a:latin typeface="David" pitchFamily="34" charset="-79"/>
                <a:cs typeface="David" pitchFamily="34" charset="-79"/>
              </a:rPr>
              <a:t>ורן נתן</a:t>
            </a:r>
            <a:endParaRPr lang="en-US" sz="2400" b="1" dirty="0">
              <a:latin typeface="David" pitchFamily="34" charset="-79"/>
              <a:cs typeface="David" pitchFamily="34" charset="-79"/>
            </a:endParaRPr>
          </a:p>
        </p:txBody>
      </p:sp>
      <p:pic>
        <p:nvPicPr>
          <p:cNvPr id="8" name="Picture 7">
            <a:extLst>
              <a:ext uri="{FF2B5EF4-FFF2-40B4-BE49-F238E27FC236}">
                <a16:creationId xmlns:a16="http://schemas.microsoft.com/office/drawing/2014/main" id="{22BC2CBA-1BD5-E990-77B0-9D092CCEAB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43957" y="0"/>
            <a:ext cx="2043106" cy="52604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E99EE-07B6-CE36-CF11-BF73AE03A4D6}"/>
              </a:ext>
            </a:extLst>
          </p:cNvPr>
          <p:cNvSpPr>
            <a:spLocks noGrp="1"/>
          </p:cNvSpPr>
          <p:nvPr>
            <p:ph type="title"/>
          </p:nvPr>
        </p:nvSpPr>
        <p:spPr>
          <a:xfrm>
            <a:off x="60648" y="539552"/>
            <a:ext cx="8229600" cy="1143000"/>
          </a:xfrm>
        </p:spPr>
        <p:txBody>
          <a:bodyPr/>
          <a:lstStyle/>
          <a:p>
            <a:pPr algn="ctr"/>
            <a:r>
              <a:rPr lang="he-IL" dirty="0">
                <a:latin typeface="David" panose="020E0502060401010101" pitchFamily="34" charset="-79"/>
                <a:cs typeface="David" panose="020E0502060401010101" pitchFamily="34" charset="-79"/>
              </a:rPr>
              <a:t>שיטות ניתוח נתונים</a:t>
            </a:r>
            <a:endParaRPr lang="en-US" dirty="0">
              <a:latin typeface="David" panose="020E0502060401010101" pitchFamily="34" charset="-79"/>
              <a:cs typeface="David" panose="020E0502060401010101" pitchFamily="34" charset="-79"/>
            </a:endParaRPr>
          </a:p>
        </p:txBody>
      </p:sp>
      <p:sp>
        <p:nvSpPr>
          <p:cNvPr id="3" name="Content Placeholder 2">
            <a:extLst>
              <a:ext uri="{FF2B5EF4-FFF2-40B4-BE49-F238E27FC236}">
                <a16:creationId xmlns:a16="http://schemas.microsoft.com/office/drawing/2014/main" id="{284738CA-D8E6-1F42-AD5A-7463E9A4A03C}"/>
              </a:ext>
            </a:extLst>
          </p:cNvPr>
          <p:cNvSpPr>
            <a:spLocks noGrp="1"/>
          </p:cNvSpPr>
          <p:nvPr>
            <p:ph idx="1"/>
          </p:nvPr>
        </p:nvSpPr>
        <p:spPr>
          <a:xfrm>
            <a:off x="60648" y="2142376"/>
            <a:ext cx="8229600" cy="4389120"/>
          </a:xfrm>
        </p:spPr>
        <p:txBody>
          <a:bodyPr/>
          <a:lstStyle/>
          <a:p>
            <a:pPr algn="r" rtl="1"/>
            <a:r>
              <a:rPr lang="he-IL" dirty="0">
                <a:latin typeface="David" panose="020E0502060401010101" pitchFamily="34" charset="-79"/>
                <a:cs typeface="David" panose="020E0502060401010101" pitchFamily="34" charset="-79"/>
              </a:rPr>
              <a:t>זיהוי זמני קינון והגדרת רדיוס למרחב המחייה</a:t>
            </a:r>
          </a:p>
          <a:p>
            <a:pPr algn="r" rtl="1"/>
            <a:r>
              <a:rPr lang="he-IL" dirty="0">
                <a:latin typeface="David" panose="020E0502060401010101" pitchFamily="34" charset="-79"/>
                <a:cs typeface="David" panose="020E0502060401010101" pitchFamily="34" charset="-79"/>
              </a:rPr>
              <a:t>סיווג ימים:</a:t>
            </a:r>
          </a:p>
          <a:p>
            <a:pPr marL="0" indent="0" algn="r" rtl="1">
              <a:buNone/>
            </a:pPr>
            <a:r>
              <a:rPr lang="he-IL" dirty="0">
                <a:latin typeface="David" panose="020E0502060401010101" pitchFamily="34" charset="-79"/>
                <a:cs typeface="David" panose="020E0502060401010101" pitchFamily="34" charset="-79"/>
              </a:rPr>
              <a:t>-שהייה במרחב המחייה</a:t>
            </a:r>
          </a:p>
          <a:p>
            <a:pPr marL="0" indent="0" algn="r" rtl="1">
              <a:buNone/>
            </a:pPr>
            <a:r>
              <a:rPr lang="he-IL" dirty="0">
                <a:latin typeface="David" panose="020E0502060401010101" pitchFamily="34" charset="-79"/>
                <a:cs typeface="David" panose="020E0502060401010101" pitchFamily="34" charset="-79"/>
              </a:rPr>
              <a:t>-שוטטות חד יומית</a:t>
            </a:r>
          </a:p>
          <a:p>
            <a:pPr marL="0" indent="0" algn="r" rtl="1">
              <a:buNone/>
            </a:pPr>
            <a:r>
              <a:rPr lang="he-IL" dirty="0">
                <a:latin typeface="David" panose="020E0502060401010101" pitchFamily="34" charset="-79"/>
                <a:cs typeface="David" panose="020E0502060401010101" pitchFamily="34" charset="-79"/>
              </a:rPr>
              <a:t>-שוטטות רב יומית</a:t>
            </a:r>
          </a:p>
          <a:p>
            <a:pPr marL="0" indent="0" algn="r" rtl="1">
              <a:buNone/>
            </a:pPr>
            <a:r>
              <a:rPr lang="he-IL" dirty="0">
                <a:latin typeface="David" panose="020E0502060401010101" pitchFamily="34" charset="-79"/>
                <a:cs typeface="David" panose="020E0502060401010101" pitchFamily="34" charset="-79"/>
              </a:rPr>
              <a:t>-הפצה</a:t>
            </a:r>
          </a:p>
          <a:p>
            <a:pPr marL="0" indent="0" algn="r" rtl="1">
              <a:buNone/>
            </a:pPr>
            <a:r>
              <a:rPr lang="he-IL" dirty="0">
                <a:latin typeface="David" panose="020E0502060401010101" pitchFamily="34" charset="-79"/>
                <a:cs typeface="David" panose="020E0502060401010101" pitchFamily="34" charset="-79"/>
              </a:rPr>
              <a:t>-לא ידוע </a:t>
            </a:r>
          </a:p>
        </p:txBody>
      </p:sp>
      <p:pic>
        <p:nvPicPr>
          <p:cNvPr id="4" name="תמונה 4" descr="תמונה שמכילה חוץ, דשא, ציפור, עמידה&#10;&#10;התיאור נוצר באופן אוטומטי">
            <a:extLst>
              <a:ext uri="{FF2B5EF4-FFF2-40B4-BE49-F238E27FC236}">
                <a16:creationId xmlns:a16="http://schemas.microsoft.com/office/drawing/2014/main" id="{D0A124D5-A354-7E66-C1D0-D4597BEAED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14" t="23750" r="6642" b="2838"/>
          <a:stretch/>
        </p:blipFill>
        <p:spPr>
          <a:xfrm>
            <a:off x="0" y="3697106"/>
            <a:ext cx="4342802" cy="3160894"/>
          </a:xfrm>
          <a:prstGeom prst="rect">
            <a:avLst/>
          </a:prstGeom>
        </p:spPr>
      </p:pic>
    </p:spTree>
    <p:extLst>
      <p:ext uri="{BB962C8B-B14F-4D97-AF65-F5344CB8AC3E}">
        <p14:creationId xmlns:p14="http://schemas.microsoft.com/office/powerpoint/2010/main" val="99366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A141-BF4F-D0F3-999D-B93705F96828}"/>
              </a:ext>
            </a:extLst>
          </p:cNvPr>
          <p:cNvSpPr>
            <a:spLocks noGrp="1"/>
          </p:cNvSpPr>
          <p:nvPr>
            <p:ph type="title"/>
          </p:nvPr>
        </p:nvSpPr>
        <p:spPr/>
        <p:txBody>
          <a:bodyPr/>
          <a:lstStyle/>
          <a:p>
            <a:pPr algn="ctr" rtl="1"/>
            <a:r>
              <a:rPr lang="he-IL" dirty="0">
                <a:latin typeface="David" panose="020E0502060401010101" pitchFamily="34" charset="-79"/>
                <a:cs typeface="David" panose="020E0502060401010101" pitchFamily="34" charset="-79"/>
              </a:rPr>
              <a:t>שיטות ניתוח נתונים</a:t>
            </a:r>
            <a:endParaRPr lang="en-US" dirty="0">
              <a:latin typeface="David" panose="020E0502060401010101" pitchFamily="34" charset="-79"/>
              <a:cs typeface="David" panose="020E0502060401010101" pitchFamily="34" charset="-79"/>
            </a:endParaRPr>
          </a:p>
        </p:txBody>
      </p:sp>
      <p:sp>
        <p:nvSpPr>
          <p:cNvPr id="3" name="Content Placeholder 2">
            <a:extLst>
              <a:ext uri="{FF2B5EF4-FFF2-40B4-BE49-F238E27FC236}">
                <a16:creationId xmlns:a16="http://schemas.microsoft.com/office/drawing/2014/main" id="{FE35ED39-33DA-F268-DA2D-57230DFDD87D}"/>
              </a:ext>
            </a:extLst>
          </p:cNvPr>
          <p:cNvSpPr>
            <a:spLocks noGrp="1"/>
          </p:cNvSpPr>
          <p:nvPr>
            <p:ph idx="1"/>
          </p:nvPr>
        </p:nvSpPr>
        <p:spPr/>
        <p:txBody>
          <a:bodyPr>
            <a:normAutofit/>
          </a:bodyPr>
          <a:lstStyle/>
          <a:p>
            <a:pPr algn="r" rtl="1"/>
            <a:r>
              <a:rPr lang="he-IL" sz="3200" dirty="0">
                <a:latin typeface="David" panose="020E0502060401010101" pitchFamily="34" charset="-79"/>
                <a:cs typeface="David" panose="020E0502060401010101" pitchFamily="34" charset="-79"/>
              </a:rPr>
              <a:t>חישוב פרמטרים:</a:t>
            </a:r>
          </a:p>
          <a:p>
            <a:pPr marL="0" indent="0" algn="r" rtl="1">
              <a:buNone/>
            </a:pPr>
            <a:r>
              <a:rPr lang="he-IL" sz="3200" dirty="0">
                <a:latin typeface="David" panose="020E0502060401010101" pitchFamily="34" charset="-79"/>
                <a:cs typeface="David" panose="020E0502060401010101" pitchFamily="34" charset="-79"/>
              </a:rPr>
              <a:t>-מסלול יומי מצטבר</a:t>
            </a:r>
          </a:p>
          <a:p>
            <a:pPr marL="0" indent="0" algn="r" rtl="1">
              <a:buNone/>
            </a:pPr>
            <a:r>
              <a:rPr lang="he-IL" sz="3200" dirty="0">
                <a:latin typeface="David" panose="020E0502060401010101" pitchFamily="34" charset="-79"/>
                <a:cs typeface="David" panose="020E0502060401010101" pitchFamily="34" charset="-79"/>
              </a:rPr>
              <a:t>-ישרות (כוללת, לנקודה הרחוקה)</a:t>
            </a:r>
          </a:p>
          <a:p>
            <a:pPr marL="0" indent="0" algn="r" rtl="1">
              <a:buNone/>
            </a:pPr>
            <a:r>
              <a:rPr lang="he-IL" sz="3200" dirty="0">
                <a:latin typeface="David" panose="020E0502060401010101" pitchFamily="34" charset="-79"/>
                <a:cs typeface="David" panose="020E0502060401010101" pitchFamily="34" charset="-79"/>
              </a:rPr>
              <a:t>-מהירות מעוף</a:t>
            </a:r>
            <a:endParaRPr lang="en-US" sz="320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016985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4E2F4-C6EE-0074-D224-D174860D2F96}"/>
              </a:ext>
            </a:extLst>
          </p:cNvPr>
          <p:cNvSpPr>
            <a:spLocks noGrp="1"/>
          </p:cNvSpPr>
          <p:nvPr>
            <p:ph type="title"/>
          </p:nvPr>
        </p:nvSpPr>
        <p:spPr>
          <a:xfrm>
            <a:off x="457200" y="188640"/>
            <a:ext cx="8229600" cy="1143000"/>
          </a:xfrm>
        </p:spPr>
        <p:txBody>
          <a:bodyPr/>
          <a:lstStyle/>
          <a:p>
            <a:pPr algn="ctr" rtl="1"/>
            <a:r>
              <a:rPr lang="he-IL" dirty="0">
                <a:latin typeface="David" panose="020E0502060401010101" pitchFamily="34" charset="-79"/>
                <a:cs typeface="David" panose="020E0502060401010101" pitchFamily="34" charset="-79"/>
              </a:rPr>
              <a:t>תוצאות- משדור</a:t>
            </a:r>
            <a:endParaRPr lang="en-US" dirty="0">
              <a:latin typeface="David" panose="020E0502060401010101" pitchFamily="34" charset="-79"/>
              <a:cs typeface="David" panose="020E0502060401010101" pitchFamily="34" charset="-79"/>
            </a:endParaRPr>
          </a:p>
        </p:txBody>
      </p:sp>
      <p:sp>
        <p:nvSpPr>
          <p:cNvPr id="3" name="Content Placeholder 2">
            <a:extLst>
              <a:ext uri="{FF2B5EF4-FFF2-40B4-BE49-F238E27FC236}">
                <a16:creationId xmlns:a16="http://schemas.microsoft.com/office/drawing/2014/main" id="{ECBD6E94-39E9-1FB5-7CCE-1BAC7D6E890E}"/>
              </a:ext>
            </a:extLst>
          </p:cNvPr>
          <p:cNvSpPr>
            <a:spLocks noGrp="1"/>
          </p:cNvSpPr>
          <p:nvPr>
            <p:ph idx="1"/>
          </p:nvPr>
        </p:nvSpPr>
        <p:spPr>
          <a:xfrm>
            <a:off x="457200" y="1484784"/>
            <a:ext cx="8229600" cy="4389120"/>
          </a:xfrm>
        </p:spPr>
        <p:txBody>
          <a:bodyPr>
            <a:normAutofit/>
          </a:bodyPr>
          <a:lstStyle/>
          <a:p>
            <a:pPr algn="r" rtl="1"/>
            <a:r>
              <a:rPr lang="he-IL" sz="2800" dirty="0">
                <a:latin typeface="David" panose="020E0502060401010101" pitchFamily="34" charset="-79"/>
                <a:cs typeface="David" panose="020E0502060401010101" pitchFamily="34" charset="-79"/>
              </a:rPr>
              <a:t>מושדרו 27 פרטים:</a:t>
            </a:r>
          </a:p>
          <a:p>
            <a:pPr algn="r" rtl="1"/>
            <a:r>
              <a:rPr lang="he-IL" sz="2800" dirty="0">
                <a:latin typeface="David" panose="020E0502060401010101" pitchFamily="34" charset="-79"/>
                <a:cs typeface="David" panose="020E0502060401010101" pitchFamily="34" charset="-79"/>
              </a:rPr>
              <a:t>- 13 בוגרים, 13 גוזלים ופרחון אחד</a:t>
            </a:r>
          </a:p>
          <a:p>
            <a:pPr algn="r" rtl="1"/>
            <a:r>
              <a:rPr lang="he-IL" sz="2800" dirty="0">
                <a:latin typeface="David" panose="020E0502060401010101" pitchFamily="34" charset="-79"/>
                <a:cs typeface="David" panose="020E0502060401010101" pitchFamily="34" charset="-79"/>
              </a:rPr>
              <a:t>- 21 זכרים, 6 נקבות</a:t>
            </a:r>
          </a:p>
          <a:p>
            <a:pPr marL="0" indent="0" algn="r" rtl="1">
              <a:buNone/>
            </a:pPr>
            <a:endParaRPr lang="he-IL" sz="2800" dirty="0">
              <a:latin typeface="David" panose="020E0502060401010101" pitchFamily="34" charset="-79"/>
              <a:cs typeface="David" panose="020E0502060401010101" pitchFamily="34" charset="-79"/>
            </a:endParaRPr>
          </a:p>
          <a:p>
            <a:pPr marL="0" indent="0" algn="r" rtl="1">
              <a:buNone/>
            </a:pPr>
            <a:r>
              <a:rPr lang="he-IL" sz="2800" dirty="0">
                <a:latin typeface="David" panose="020E0502060401010101" pitchFamily="34" charset="-79"/>
                <a:cs typeface="David" panose="020E0502060401010101" pitchFamily="34" charset="-79"/>
              </a:rPr>
              <a:t>לאחר סינון- </a:t>
            </a:r>
            <a:r>
              <a:rPr lang="he-IL" sz="2800" dirty="0">
                <a:effectLst/>
                <a:latin typeface="David" panose="020E0502060401010101" pitchFamily="34" charset="-79"/>
                <a:ea typeface="Calibri" panose="020F0502020204030204" pitchFamily="34" charset="0"/>
                <a:cs typeface="David" panose="020E0502060401010101" pitchFamily="34" charset="-79"/>
              </a:rPr>
              <a:t>317665 מיקומים (24 פרטים)</a:t>
            </a:r>
            <a:endParaRPr lang="he-IL" sz="2800" dirty="0">
              <a:latin typeface="David" panose="020E0502060401010101" pitchFamily="34" charset="-79"/>
              <a:cs typeface="David" panose="020E0502060401010101" pitchFamily="34" charset="-79"/>
            </a:endParaRPr>
          </a:p>
        </p:txBody>
      </p:sp>
      <p:pic>
        <p:nvPicPr>
          <p:cNvPr id="4" name="תמונה 6">
            <a:extLst>
              <a:ext uri="{FF2B5EF4-FFF2-40B4-BE49-F238E27FC236}">
                <a16:creationId xmlns:a16="http://schemas.microsoft.com/office/drawing/2014/main" id="{6F1FB316-D212-A90A-F656-3B27AA09A981}"/>
              </a:ext>
            </a:extLst>
          </p:cNvPr>
          <p:cNvPicPr>
            <a:picLocks noChangeAspect="1"/>
          </p:cNvPicPr>
          <p:nvPr/>
        </p:nvPicPr>
        <p:blipFill rotWithShape="1">
          <a:blip r:embed="rId2"/>
          <a:srcRect b="8847"/>
          <a:stretch/>
        </p:blipFill>
        <p:spPr>
          <a:xfrm>
            <a:off x="0" y="3962400"/>
            <a:ext cx="4142094" cy="2895600"/>
          </a:xfrm>
          <a:prstGeom prst="rect">
            <a:avLst/>
          </a:prstGeom>
        </p:spPr>
      </p:pic>
    </p:spTree>
    <p:extLst>
      <p:ext uri="{BB962C8B-B14F-4D97-AF65-F5344CB8AC3E}">
        <p14:creationId xmlns:p14="http://schemas.microsoft.com/office/powerpoint/2010/main" val="151043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A7CFF8B-C72A-4CEA-9CE8-697FC060C63D}"/>
              </a:ext>
            </a:extLst>
          </p:cNvPr>
          <p:cNvSpPr txBox="1"/>
          <p:nvPr/>
        </p:nvSpPr>
        <p:spPr>
          <a:xfrm>
            <a:off x="2987824" y="6342896"/>
            <a:ext cx="5212188" cy="369332"/>
          </a:xfrm>
          <a:prstGeom prst="rect">
            <a:avLst/>
          </a:prstGeom>
          <a:noFill/>
          <a:ln>
            <a:solidFill>
              <a:schemeClr val="tx1"/>
            </a:solidFill>
          </a:ln>
        </p:spPr>
        <p:txBody>
          <a:bodyPr wrap="square" rtlCol="0">
            <a:spAutoFit/>
          </a:bodyPr>
          <a:lstStyle/>
          <a:p>
            <a:pPr algn="r" rtl="1"/>
            <a:r>
              <a:rPr lang="he-IL" dirty="0">
                <a:latin typeface="David" panose="020E0502060401010101" pitchFamily="34" charset="-79"/>
                <a:cs typeface="David" panose="020E0502060401010101" pitchFamily="34" charset="-79"/>
              </a:rPr>
              <a:t>אתר קינון (גליל עליון) =       </a:t>
            </a:r>
            <a:r>
              <a:rPr lang="en-US" dirty="0">
                <a:latin typeface="David" panose="020E0502060401010101" pitchFamily="34" charset="-79"/>
                <a:cs typeface="David" panose="020E0502060401010101" pitchFamily="34" charset="-79"/>
              </a:rPr>
              <a:t>  </a:t>
            </a:r>
            <a:r>
              <a:rPr lang="he-IL" dirty="0">
                <a:latin typeface="David" panose="020E0502060401010101" pitchFamily="34" charset="-79"/>
                <a:cs typeface="David" panose="020E0502060401010101" pitchFamily="34" charset="-79"/>
              </a:rPr>
              <a:t>אתר קינון חדש (טורקיה)= </a:t>
            </a:r>
            <a:endParaRPr lang="en-US" dirty="0">
              <a:latin typeface="David" panose="020E0502060401010101" pitchFamily="34" charset="-79"/>
              <a:cs typeface="David" panose="020E0502060401010101" pitchFamily="34" charset="-79"/>
            </a:endParaRPr>
          </a:p>
        </p:txBody>
      </p:sp>
      <p:sp>
        <p:nvSpPr>
          <p:cNvPr id="17" name="כותרת 1">
            <a:extLst>
              <a:ext uri="{FF2B5EF4-FFF2-40B4-BE49-F238E27FC236}">
                <a16:creationId xmlns:a16="http://schemas.microsoft.com/office/drawing/2014/main" id="{BB864959-AE3B-4BDA-8392-37B3D23FF80B}"/>
              </a:ext>
            </a:extLst>
          </p:cNvPr>
          <p:cNvSpPr>
            <a:spLocks noGrp="1"/>
          </p:cNvSpPr>
          <p:nvPr>
            <p:ph type="title"/>
          </p:nvPr>
        </p:nvSpPr>
        <p:spPr>
          <a:xfrm>
            <a:off x="457200" y="468918"/>
            <a:ext cx="8229600" cy="492664"/>
          </a:xfrm>
        </p:spPr>
        <p:txBody>
          <a:bodyPr>
            <a:noAutofit/>
          </a:bodyPr>
          <a:lstStyle/>
          <a:p>
            <a:pPr algn="ctr" rtl="1"/>
            <a:r>
              <a:rPr lang="he-IL" sz="3200" dirty="0"/>
              <a:t>תוצאות שוטטות והפצה- בוגר </a:t>
            </a:r>
            <a:endParaRPr lang="en-US" sz="3200" dirty="0">
              <a:latin typeface="David" panose="020E0502060401010101" pitchFamily="34" charset="-79"/>
              <a:cs typeface="David" panose="020E0502060401010101" pitchFamily="34" charset="-79"/>
            </a:endParaRPr>
          </a:p>
        </p:txBody>
      </p:sp>
      <p:pic>
        <p:nvPicPr>
          <p:cNvPr id="3" name="Picture 2">
            <a:extLst>
              <a:ext uri="{FF2B5EF4-FFF2-40B4-BE49-F238E27FC236}">
                <a16:creationId xmlns:a16="http://schemas.microsoft.com/office/drawing/2014/main" id="{F46CE9B1-6B3E-2025-A521-A83990D4A4AD}"/>
              </a:ext>
            </a:extLst>
          </p:cNvPr>
          <p:cNvPicPr>
            <a:picLocks noChangeAspect="1"/>
          </p:cNvPicPr>
          <p:nvPr/>
        </p:nvPicPr>
        <p:blipFill rotWithShape="1">
          <a:blip r:embed="rId3">
            <a:extLst>
              <a:ext uri="{28A0092B-C50C-407E-A947-70E740481C1C}">
                <a14:useLocalDpi xmlns:a14="http://schemas.microsoft.com/office/drawing/2010/main" val="0"/>
              </a:ext>
            </a:extLst>
          </a:blip>
          <a:srcRect l="9534" r="4630"/>
          <a:stretch/>
        </p:blipFill>
        <p:spPr>
          <a:xfrm>
            <a:off x="647564" y="1199396"/>
            <a:ext cx="7848872" cy="5143500"/>
          </a:xfrm>
          <a:prstGeom prst="rect">
            <a:avLst/>
          </a:prstGeom>
        </p:spPr>
      </p:pic>
      <p:sp>
        <p:nvSpPr>
          <p:cNvPr id="4" name="Oval 3">
            <a:extLst>
              <a:ext uri="{FF2B5EF4-FFF2-40B4-BE49-F238E27FC236}">
                <a16:creationId xmlns:a16="http://schemas.microsoft.com/office/drawing/2014/main" id="{EEA5D33D-2482-B8F3-177A-A6D9873A2647}"/>
              </a:ext>
            </a:extLst>
          </p:cNvPr>
          <p:cNvSpPr/>
          <p:nvPr/>
        </p:nvSpPr>
        <p:spPr>
          <a:xfrm>
            <a:off x="5796136" y="6440186"/>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328B221-1B56-F56E-AB6F-7CA5028D7B67}"/>
              </a:ext>
            </a:extLst>
          </p:cNvPr>
          <p:cNvSpPr/>
          <p:nvPr/>
        </p:nvSpPr>
        <p:spPr>
          <a:xfrm>
            <a:off x="3164985" y="6440186"/>
            <a:ext cx="182880" cy="18288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3358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C8128F3-C65E-482F-AF15-61BC9A1DA5BB}"/>
              </a:ext>
            </a:extLst>
          </p:cNvPr>
          <p:cNvSpPr>
            <a:spLocks noGrp="1"/>
          </p:cNvSpPr>
          <p:nvPr>
            <p:ph type="title"/>
          </p:nvPr>
        </p:nvSpPr>
        <p:spPr>
          <a:xfrm>
            <a:off x="457200" y="585575"/>
            <a:ext cx="8229600" cy="564672"/>
          </a:xfrm>
        </p:spPr>
        <p:txBody>
          <a:bodyPr>
            <a:normAutofit/>
          </a:bodyPr>
          <a:lstStyle/>
          <a:p>
            <a:pPr algn="ctr" rtl="1"/>
            <a:r>
              <a:rPr lang="he-IL" sz="3200" dirty="0"/>
              <a:t>תוצאות- שוטטות- בוגר ,מקנן בשפלת יהודה</a:t>
            </a:r>
            <a:endParaRPr lang="en-US" sz="3200" dirty="0"/>
          </a:p>
        </p:txBody>
      </p:sp>
      <p:pic>
        <p:nvPicPr>
          <p:cNvPr id="10" name="Picture 9">
            <a:extLst>
              <a:ext uri="{FF2B5EF4-FFF2-40B4-BE49-F238E27FC236}">
                <a16:creationId xmlns:a16="http://schemas.microsoft.com/office/drawing/2014/main" id="{6669224F-DB93-464C-8CA9-BCD69E12F3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995" t="414" r="13034" b="1094"/>
          <a:stretch/>
        </p:blipFill>
        <p:spPr>
          <a:xfrm>
            <a:off x="4521019" y="1260845"/>
            <a:ext cx="4438667" cy="5175884"/>
          </a:xfrm>
          <a:prstGeom prst="rect">
            <a:avLst/>
          </a:prstGeom>
        </p:spPr>
      </p:pic>
      <p:pic>
        <p:nvPicPr>
          <p:cNvPr id="12" name="Picture 11">
            <a:extLst>
              <a:ext uri="{FF2B5EF4-FFF2-40B4-BE49-F238E27FC236}">
                <a16:creationId xmlns:a16="http://schemas.microsoft.com/office/drawing/2014/main" id="{B7E1C2F4-FEB8-4F98-B61B-87C186F83E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188" r="12792" b="1316"/>
          <a:stretch/>
        </p:blipFill>
        <p:spPr>
          <a:xfrm>
            <a:off x="184314" y="1255975"/>
            <a:ext cx="4438667" cy="5180754"/>
          </a:xfrm>
          <a:prstGeom prst="rect">
            <a:avLst/>
          </a:prstGeom>
        </p:spPr>
      </p:pic>
      <p:sp>
        <p:nvSpPr>
          <p:cNvPr id="13" name="Oval 12">
            <a:extLst>
              <a:ext uri="{FF2B5EF4-FFF2-40B4-BE49-F238E27FC236}">
                <a16:creationId xmlns:a16="http://schemas.microsoft.com/office/drawing/2014/main" id="{0214A4BD-E006-4360-AFE5-3380091B61E6}"/>
              </a:ext>
            </a:extLst>
          </p:cNvPr>
          <p:cNvSpPr/>
          <p:nvPr/>
        </p:nvSpPr>
        <p:spPr>
          <a:xfrm>
            <a:off x="5220072" y="2873250"/>
            <a:ext cx="216024" cy="216024"/>
          </a:xfrm>
          <a:prstGeom prst="ellipse">
            <a:avLst/>
          </a:prstGeom>
          <a:solidFill>
            <a:srgbClr val="00B05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FC9B3AEB-0DEF-403B-8E0A-26945B7D0F2A}"/>
              </a:ext>
            </a:extLst>
          </p:cNvPr>
          <p:cNvSpPr/>
          <p:nvPr/>
        </p:nvSpPr>
        <p:spPr>
          <a:xfrm>
            <a:off x="593544" y="2763416"/>
            <a:ext cx="216024" cy="216024"/>
          </a:xfrm>
          <a:prstGeom prst="ellipse">
            <a:avLst/>
          </a:prstGeom>
          <a:solidFill>
            <a:srgbClr val="00B05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410C25E5-8F46-4235-959B-A14769961C11}"/>
              </a:ext>
            </a:extLst>
          </p:cNvPr>
          <p:cNvSpPr txBox="1"/>
          <p:nvPr/>
        </p:nvSpPr>
        <p:spPr>
          <a:xfrm>
            <a:off x="5337956" y="6457982"/>
            <a:ext cx="1800200" cy="369332"/>
          </a:xfrm>
          <a:prstGeom prst="rect">
            <a:avLst/>
          </a:prstGeom>
          <a:noFill/>
          <a:ln>
            <a:solidFill>
              <a:schemeClr val="tx1"/>
            </a:solidFill>
          </a:ln>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אתר קינון = </a:t>
            </a:r>
            <a:endParaRPr kumimoji="0" lang="en-US" sz="18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endParaRPr>
          </a:p>
        </p:txBody>
      </p:sp>
      <p:sp>
        <p:nvSpPr>
          <p:cNvPr id="16" name="Oval 15">
            <a:extLst>
              <a:ext uri="{FF2B5EF4-FFF2-40B4-BE49-F238E27FC236}">
                <a16:creationId xmlns:a16="http://schemas.microsoft.com/office/drawing/2014/main" id="{02449BAA-1A33-4652-A407-CC8CE2C2DA41}"/>
              </a:ext>
            </a:extLst>
          </p:cNvPr>
          <p:cNvSpPr/>
          <p:nvPr/>
        </p:nvSpPr>
        <p:spPr>
          <a:xfrm>
            <a:off x="5702358" y="6534636"/>
            <a:ext cx="216024" cy="216024"/>
          </a:xfrm>
          <a:prstGeom prst="ellipse">
            <a:avLst/>
          </a:prstGeom>
          <a:solidFill>
            <a:srgbClr val="00B05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9A1D5FAD-B27F-4FC2-AD0E-F5FF5A5C4920}"/>
              </a:ext>
            </a:extLst>
          </p:cNvPr>
          <p:cNvSpPr txBox="1"/>
          <p:nvPr/>
        </p:nvSpPr>
        <p:spPr>
          <a:xfrm>
            <a:off x="4622981" y="1255975"/>
            <a:ext cx="1605203" cy="369332"/>
          </a:xfrm>
          <a:prstGeom prst="rect">
            <a:avLst/>
          </a:prstGeom>
          <a:solidFill>
            <a:schemeClr val="tx1"/>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dirty="0">
                <a:solidFill>
                  <a:srgbClr val="FF0000"/>
                </a:solidFill>
                <a:latin typeface="David" panose="020E0502060401010101" pitchFamily="34" charset="-79"/>
                <a:cs typeface="David" panose="020E0502060401010101" pitchFamily="34" charset="-79"/>
              </a:rPr>
              <a:t> Sep 2020</a:t>
            </a:r>
            <a:r>
              <a:rPr kumimoji="0" lang="he-IL" sz="1800" b="0" i="0" u="none" strike="noStrike" kern="1200" cap="none" spc="0" normalizeH="0" baseline="0" noProof="0" dirty="0">
                <a:ln>
                  <a:noFill/>
                </a:ln>
                <a:solidFill>
                  <a:srgbClr val="FF0000"/>
                </a:solidFill>
                <a:effectLst/>
                <a:uLnTx/>
                <a:uFillTx/>
                <a:latin typeface="David" panose="020E0502060401010101" pitchFamily="34" charset="-79"/>
                <a:ea typeface="+mn-ea"/>
                <a:cs typeface="David" panose="020E0502060401010101" pitchFamily="34" charset="-79"/>
              </a:rPr>
              <a:t>28-30</a:t>
            </a:r>
            <a:endParaRPr kumimoji="0" lang="en-US" sz="1800" b="0" i="0" u="none" strike="noStrike" kern="1200" cap="none" spc="0" normalizeH="0" baseline="0" noProof="0" dirty="0">
              <a:ln>
                <a:noFill/>
              </a:ln>
              <a:solidFill>
                <a:srgbClr val="FF0000"/>
              </a:solidFill>
              <a:effectLst/>
              <a:uLnTx/>
              <a:uFillTx/>
              <a:latin typeface="David" panose="020E0502060401010101" pitchFamily="34" charset="-79"/>
              <a:ea typeface="+mn-ea"/>
              <a:cs typeface="David" panose="020E0502060401010101" pitchFamily="34" charset="-79"/>
            </a:endParaRPr>
          </a:p>
        </p:txBody>
      </p:sp>
      <p:sp>
        <p:nvSpPr>
          <p:cNvPr id="18" name="TextBox 17">
            <a:extLst>
              <a:ext uri="{FF2B5EF4-FFF2-40B4-BE49-F238E27FC236}">
                <a16:creationId xmlns:a16="http://schemas.microsoft.com/office/drawing/2014/main" id="{4200A7B6-296A-42AE-B404-08F5ADCF4993}"/>
              </a:ext>
            </a:extLst>
          </p:cNvPr>
          <p:cNvSpPr txBox="1"/>
          <p:nvPr/>
        </p:nvSpPr>
        <p:spPr>
          <a:xfrm>
            <a:off x="184313" y="1255975"/>
            <a:ext cx="1491142" cy="369332"/>
          </a:xfrm>
          <a:prstGeom prst="rect">
            <a:avLst/>
          </a:prstGeom>
          <a:solidFill>
            <a:schemeClr val="tx1"/>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dirty="0">
                <a:solidFill>
                  <a:srgbClr val="FF0000"/>
                </a:solidFill>
                <a:latin typeface="David" panose="020E0502060401010101" pitchFamily="34" charset="-79"/>
                <a:cs typeface="David" panose="020E0502060401010101" pitchFamily="34" charset="-79"/>
              </a:rPr>
              <a:t> </a:t>
            </a:r>
            <a:r>
              <a:rPr kumimoji="0" lang="en-US" sz="1800" b="0" i="0" u="none" strike="noStrike" kern="1200" cap="none" spc="0" normalizeH="0" baseline="0" noProof="0" dirty="0">
                <a:ln>
                  <a:noFill/>
                </a:ln>
                <a:solidFill>
                  <a:srgbClr val="FF0000"/>
                </a:solidFill>
                <a:effectLst/>
                <a:uLnTx/>
                <a:uFillTx/>
                <a:latin typeface="David" panose="020E0502060401010101" pitchFamily="34" charset="-79"/>
                <a:ea typeface="+mn-ea"/>
                <a:cs typeface="David" panose="020E0502060401010101" pitchFamily="34" charset="-79"/>
              </a:rPr>
              <a:t>Oct 2020</a:t>
            </a:r>
            <a:r>
              <a:rPr kumimoji="0" lang="he-IL" sz="1800" b="0" i="0" u="none" strike="noStrike" kern="1200" cap="none" spc="0" normalizeH="0" baseline="0" noProof="0" dirty="0">
                <a:ln>
                  <a:noFill/>
                </a:ln>
                <a:solidFill>
                  <a:srgbClr val="FF0000"/>
                </a:solidFill>
                <a:effectLst/>
                <a:uLnTx/>
                <a:uFillTx/>
                <a:latin typeface="David" panose="020E0502060401010101" pitchFamily="34" charset="-79"/>
                <a:ea typeface="+mn-ea"/>
                <a:cs typeface="David" panose="020E0502060401010101" pitchFamily="34" charset="-79"/>
              </a:rPr>
              <a:t>3-10</a:t>
            </a:r>
            <a:endParaRPr kumimoji="0" lang="en-US" sz="1800" b="0" i="0" u="none" strike="noStrike" kern="1200" cap="none" spc="0" normalizeH="0" baseline="0" noProof="0" dirty="0">
              <a:ln>
                <a:noFill/>
              </a:ln>
              <a:solidFill>
                <a:srgbClr val="FF0000"/>
              </a:solidFill>
              <a:effectLst/>
              <a:uLnTx/>
              <a:uFillTx/>
              <a:latin typeface="David" panose="020E0502060401010101" pitchFamily="34" charset="-79"/>
              <a:ea typeface="+mn-ea"/>
              <a:cs typeface="David" panose="020E0502060401010101" pitchFamily="34" charset="-79"/>
            </a:endParaRPr>
          </a:p>
        </p:txBody>
      </p:sp>
    </p:spTree>
    <p:extLst>
      <p:ext uri="{BB962C8B-B14F-4D97-AF65-F5344CB8AC3E}">
        <p14:creationId xmlns:p14="http://schemas.microsoft.com/office/powerpoint/2010/main" val="3183182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DC8C4C-66FB-4982-A7D5-6B735174E5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10" t="23464" r="18089" b="4008"/>
          <a:stretch/>
        </p:blipFill>
        <p:spPr>
          <a:xfrm>
            <a:off x="4561686" y="645664"/>
            <a:ext cx="3362030" cy="2088231"/>
          </a:xfrm>
          <a:prstGeom prst="rect">
            <a:avLst/>
          </a:prstGeom>
        </p:spPr>
      </p:pic>
      <p:pic>
        <p:nvPicPr>
          <p:cNvPr id="7" name="Picture 6">
            <a:extLst>
              <a:ext uri="{FF2B5EF4-FFF2-40B4-BE49-F238E27FC236}">
                <a16:creationId xmlns:a16="http://schemas.microsoft.com/office/drawing/2014/main" id="{64EEE65C-6461-4D8F-A934-D8D6ACE7ED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846" t="25108" r="21079" b="4176"/>
          <a:stretch/>
        </p:blipFill>
        <p:spPr>
          <a:xfrm>
            <a:off x="4572000" y="2737532"/>
            <a:ext cx="3341401" cy="2012465"/>
          </a:xfrm>
          <a:prstGeom prst="rect">
            <a:avLst/>
          </a:prstGeom>
        </p:spPr>
      </p:pic>
      <p:pic>
        <p:nvPicPr>
          <p:cNvPr id="9" name="Picture 8">
            <a:extLst>
              <a:ext uri="{FF2B5EF4-FFF2-40B4-BE49-F238E27FC236}">
                <a16:creationId xmlns:a16="http://schemas.microsoft.com/office/drawing/2014/main" id="{EF5D84D5-A556-4174-A7BA-4B2C8D0995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326" t="5814" r="21039" b="26697"/>
          <a:stretch/>
        </p:blipFill>
        <p:spPr>
          <a:xfrm>
            <a:off x="4542010" y="4749997"/>
            <a:ext cx="3371392" cy="1950502"/>
          </a:xfrm>
          <a:prstGeom prst="rect">
            <a:avLst/>
          </a:prstGeom>
        </p:spPr>
      </p:pic>
      <p:pic>
        <p:nvPicPr>
          <p:cNvPr id="11" name="Picture 10">
            <a:extLst>
              <a:ext uri="{FF2B5EF4-FFF2-40B4-BE49-F238E27FC236}">
                <a16:creationId xmlns:a16="http://schemas.microsoft.com/office/drawing/2014/main" id="{3D5B23E6-570F-421C-AE21-38AC95749E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24" t="22409" r="21671" b="8159"/>
          <a:stretch/>
        </p:blipFill>
        <p:spPr>
          <a:xfrm>
            <a:off x="1141287" y="645665"/>
            <a:ext cx="3430713" cy="2095504"/>
          </a:xfrm>
          <a:prstGeom prst="rect">
            <a:avLst/>
          </a:prstGeom>
        </p:spPr>
      </p:pic>
      <p:pic>
        <p:nvPicPr>
          <p:cNvPr id="13" name="Picture 12">
            <a:extLst>
              <a:ext uri="{FF2B5EF4-FFF2-40B4-BE49-F238E27FC236}">
                <a16:creationId xmlns:a16="http://schemas.microsoft.com/office/drawing/2014/main" id="{D3CF0F32-905B-4E50-A19E-94D8F761BB8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668" t="22157" r="21763" b="11009"/>
          <a:stretch/>
        </p:blipFill>
        <p:spPr>
          <a:xfrm>
            <a:off x="1141287" y="2737532"/>
            <a:ext cx="3451342" cy="2039703"/>
          </a:xfrm>
          <a:prstGeom prst="rect">
            <a:avLst/>
          </a:prstGeom>
        </p:spPr>
      </p:pic>
      <p:pic>
        <p:nvPicPr>
          <p:cNvPr id="15" name="Picture 14">
            <a:extLst>
              <a:ext uri="{FF2B5EF4-FFF2-40B4-BE49-F238E27FC236}">
                <a16:creationId xmlns:a16="http://schemas.microsoft.com/office/drawing/2014/main" id="{46C5E669-DB83-41E0-ADDE-C6A07CB469A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323" t="6375" r="22032" b="28662"/>
          <a:stretch/>
        </p:blipFill>
        <p:spPr>
          <a:xfrm>
            <a:off x="1141287" y="4749996"/>
            <a:ext cx="3451342" cy="1950503"/>
          </a:xfrm>
          <a:prstGeom prst="rect">
            <a:avLst/>
          </a:prstGeom>
        </p:spPr>
      </p:pic>
      <p:sp>
        <p:nvSpPr>
          <p:cNvPr id="16" name="TextBox 15">
            <a:extLst>
              <a:ext uri="{FF2B5EF4-FFF2-40B4-BE49-F238E27FC236}">
                <a16:creationId xmlns:a16="http://schemas.microsoft.com/office/drawing/2014/main" id="{2495D891-B145-459F-BAE6-E4E7ED4CB4A5}"/>
              </a:ext>
            </a:extLst>
          </p:cNvPr>
          <p:cNvSpPr txBox="1"/>
          <p:nvPr/>
        </p:nvSpPr>
        <p:spPr>
          <a:xfrm>
            <a:off x="4561686" y="642027"/>
            <a:ext cx="996219" cy="276999"/>
          </a:xfrm>
          <a:prstGeom prst="rect">
            <a:avLst/>
          </a:prstGeom>
          <a:solidFill>
            <a:schemeClr val="tx1"/>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David" panose="020E0502060401010101" pitchFamily="34" charset="-79"/>
                <a:cs typeface="David" panose="020E0502060401010101" pitchFamily="34" charset="-79"/>
              </a:rPr>
              <a:t>13 July 2020</a:t>
            </a:r>
          </a:p>
        </p:txBody>
      </p:sp>
      <p:sp>
        <p:nvSpPr>
          <p:cNvPr id="17" name="TextBox 16">
            <a:extLst>
              <a:ext uri="{FF2B5EF4-FFF2-40B4-BE49-F238E27FC236}">
                <a16:creationId xmlns:a16="http://schemas.microsoft.com/office/drawing/2014/main" id="{4E2CD6D2-50C8-4309-A688-DECC2E32F45F}"/>
              </a:ext>
            </a:extLst>
          </p:cNvPr>
          <p:cNvSpPr txBox="1"/>
          <p:nvPr/>
        </p:nvSpPr>
        <p:spPr>
          <a:xfrm>
            <a:off x="4582314" y="2746547"/>
            <a:ext cx="1275515" cy="276999"/>
          </a:xfrm>
          <a:prstGeom prst="rect">
            <a:avLst/>
          </a:prstGeom>
          <a:solidFill>
            <a:schemeClr val="tx1"/>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David" panose="020E0502060401010101" pitchFamily="34" charset="-79"/>
                <a:cs typeface="David" panose="020E0502060401010101" pitchFamily="34" charset="-79"/>
              </a:rPr>
              <a:t> July 2020</a:t>
            </a:r>
            <a:r>
              <a:rPr kumimoji="0" lang="he-IL" sz="1200" b="0" i="0" u="none" strike="noStrike" kern="1200" cap="none" spc="0" normalizeH="0" baseline="0" noProof="0" dirty="0">
                <a:ln>
                  <a:noFill/>
                </a:ln>
                <a:solidFill>
                  <a:srgbClr val="FF0000"/>
                </a:solidFill>
                <a:effectLst/>
                <a:uLnTx/>
                <a:uFillTx/>
                <a:latin typeface="David" panose="020E0502060401010101" pitchFamily="34" charset="-79"/>
                <a:cs typeface="David" panose="020E0502060401010101" pitchFamily="34" charset="-79"/>
              </a:rPr>
              <a:t>19-20</a:t>
            </a:r>
            <a:r>
              <a:rPr kumimoji="0" lang="en-US" sz="1200" b="0" i="0" u="none" strike="noStrike" kern="1200" cap="none" spc="0" normalizeH="0" baseline="0" noProof="0" dirty="0">
                <a:ln>
                  <a:noFill/>
                </a:ln>
                <a:solidFill>
                  <a:srgbClr val="FF0000"/>
                </a:solidFill>
                <a:effectLst/>
                <a:uLnTx/>
                <a:uFillTx/>
                <a:latin typeface="David" panose="020E0502060401010101" pitchFamily="34" charset="-79"/>
                <a:cs typeface="David" panose="020E0502060401010101" pitchFamily="34" charset="-79"/>
              </a:rPr>
              <a:t> </a:t>
            </a:r>
          </a:p>
        </p:txBody>
      </p:sp>
      <p:sp>
        <p:nvSpPr>
          <p:cNvPr id="18" name="TextBox 17">
            <a:extLst>
              <a:ext uri="{FF2B5EF4-FFF2-40B4-BE49-F238E27FC236}">
                <a16:creationId xmlns:a16="http://schemas.microsoft.com/office/drawing/2014/main" id="{987FA62B-DF3D-47F2-BBC1-4439AF5D9CD4}"/>
              </a:ext>
            </a:extLst>
          </p:cNvPr>
          <p:cNvSpPr txBox="1"/>
          <p:nvPr/>
        </p:nvSpPr>
        <p:spPr>
          <a:xfrm>
            <a:off x="4602502" y="4736377"/>
            <a:ext cx="961436" cy="276999"/>
          </a:xfrm>
          <a:prstGeom prst="rect">
            <a:avLst/>
          </a:prstGeom>
          <a:solidFill>
            <a:schemeClr val="tx1"/>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David" panose="020E0502060401010101" pitchFamily="34" charset="-79"/>
                <a:cs typeface="David" panose="020E0502060401010101" pitchFamily="34" charset="-79"/>
              </a:rPr>
              <a:t>21 July 2020</a:t>
            </a:r>
          </a:p>
        </p:txBody>
      </p:sp>
      <p:sp>
        <p:nvSpPr>
          <p:cNvPr id="19" name="TextBox 18">
            <a:extLst>
              <a:ext uri="{FF2B5EF4-FFF2-40B4-BE49-F238E27FC236}">
                <a16:creationId xmlns:a16="http://schemas.microsoft.com/office/drawing/2014/main" id="{C9623233-A95A-4B96-B6A0-E12690611084}"/>
              </a:ext>
            </a:extLst>
          </p:cNvPr>
          <p:cNvSpPr txBox="1"/>
          <p:nvPr/>
        </p:nvSpPr>
        <p:spPr>
          <a:xfrm>
            <a:off x="1129530" y="645664"/>
            <a:ext cx="1223276" cy="276999"/>
          </a:xfrm>
          <a:prstGeom prst="rect">
            <a:avLst/>
          </a:prstGeom>
          <a:solidFill>
            <a:schemeClr val="tx1"/>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David" panose="020E0502060401010101" pitchFamily="34" charset="-79"/>
                <a:cs typeface="David" panose="020E0502060401010101" pitchFamily="34" charset="-79"/>
              </a:rPr>
              <a:t>22-23</a:t>
            </a:r>
            <a:r>
              <a:rPr lang="en-US" sz="1200" dirty="0">
                <a:solidFill>
                  <a:srgbClr val="FF0000"/>
                </a:solidFill>
                <a:latin typeface="David" panose="020E0502060401010101" pitchFamily="34" charset="-79"/>
                <a:cs typeface="David" panose="020E0502060401010101" pitchFamily="34" charset="-79"/>
              </a:rPr>
              <a:t> </a:t>
            </a:r>
            <a:r>
              <a:rPr kumimoji="0" lang="en-US" sz="1200" b="0" i="0" u="none" strike="noStrike" kern="1200" cap="none" spc="0" normalizeH="0" baseline="0" noProof="0" dirty="0">
                <a:ln>
                  <a:noFill/>
                </a:ln>
                <a:solidFill>
                  <a:srgbClr val="FF0000"/>
                </a:solidFill>
                <a:effectLst/>
                <a:uLnTx/>
                <a:uFillTx/>
                <a:latin typeface="David" panose="020E0502060401010101" pitchFamily="34" charset="-79"/>
                <a:cs typeface="David" panose="020E0502060401010101" pitchFamily="34" charset="-79"/>
              </a:rPr>
              <a:t>July 2020</a:t>
            </a:r>
          </a:p>
        </p:txBody>
      </p:sp>
      <p:sp>
        <p:nvSpPr>
          <p:cNvPr id="20" name="TextBox 19">
            <a:extLst>
              <a:ext uri="{FF2B5EF4-FFF2-40B4-BE49-F238E27FC236}">
                <a16:creationId xmlns:a16="http://schemas.microsoft.com/office/drawing/2014/main" id="{315C319F-4CCA-49A2-9C97-71D861BCF6FF}"/>
              </a:ext>
            </a:extLst>
          </p:cNvPr>
          <p:cNvSpPr txBox="1"/>
          <p:nvPr/>
        </p:nvSpPr>
        <p:spPr>
          <a:xfrm>
            <a:off x="1141286" y="2741169"/>
            <a:ext cx="982442" cy="277000"/>
          </a:xfrm>
          <a:prstGeom prst="rect">
            <a:avLst/>
          </a:prstGeom>
          <a:solidFill>
            <a:schemeClr val="tx1"/>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David" panose="020E0502060401010101" pitchFamily="34" charset="-79"/>
                <a:cs typeface="David" panose="020E0502060401010101" pitchFamily="34" charset="-79"/>
              </a:rPr>
              <a:t>28 July 2020</a:t>
            </a:r>
          </a:p>
        </p:txBody>
      </p:sp>
      <p:sp>
        <p:nvSpPr>
          <p:cNvPr id="21" name="TextBox 20">
            <a:extLst>
              <a:ext uri="{FF2B5EF4-FFF2-40B4-BE49-F238E27FC236}">
                <a16:creationId xmlns:a16="http://schemas.microsoft.com/office/drawing/2014/main" id="{E6C2D1B3-6FDD-4CCE-B8F7-8F8CB92EFF93}"/>
              </a:ext>
            </a:extLst>
          </p:cNvPr>
          <p:cNvSpPr txBox="1"/>
          <p:nvPr/>
        </p:nvSpPr>
        <p:spPr>
          <a:xfrm>
            <a:off x="1131414" y="4749995"/>
            <a:ext cx="1054450" cy="276999"/>
          </a:xfrm>
          <a:prstGeom prst="rect">
            <a:avLst/>
          </a:prstGeom>
          <a:solidFill>
            <a:schemeClr val="tx1"/>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David" panose="020E0502060401010101" pitchFamily="34" charset="-79"/>
                <a:cs typeface="David" panose="020E0502060401010101" pitchFamily="34" charset="-79"/>
              </a:rPr>
              <a:t>31 July 2020</a:t>
            </a:r>
          </a:p>
        </p:txBody>
      </p:sp>
      <p:sp>
        <p:nvSpPr>
          <p:cNvPr id="22" name="Oval 21">
            <a:extLst>
              <a:ext uri="{FF2B5EF4-FFF2-40B4-BE49-F238E27FC236}">
                <a16:creationId xmlns:a16="http://schemas.microsoft.com/office/drawing/2014/main" id="{B2B6AB98-F666-4A33-A2BD-7A72D86C47FD}"/>
              </a:ext>
            </a:extLst>
          </p:cNvPr>
          <p:cNvSpPr/>
          <p:nvPr/>
        </p:nvSpPr>
        <p:spPr>
          <a:xfrm>
            <a:off x="6516216" y="1621409"/>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avid" panose="020E0502060401010101" pitchFamily="34" charset="-79"/>
              <a:cs typeface="David" panose="020E0502060401010101" pitchFamily="34" charset="-79"/>
            </a:endParaRPr>
          </a:p>
        </p:txBody>
      </p:sp>
      <p:pic>
        <p:nvPicPr>
          <p:cNvPr id="28" name="Picture 27">
            <a:extLst>
              <a:ext uri="{FF2B5EF4-FFF2-40B4-BE49-F238E27FC236}">
                <a16:creationId xmlns:a16="http://schemas.microsoft.com/office/drawing/2014/main" id="{34F36DB9-3F63-4957-B587-B672237C610E}"/>
              </a:ext>
            </a:extLst>
          </p:cNvPr>
          <p:cNvPicPr>
            <a:picLocks noChangeAspect="1"/>
          </p:cNvPicPr>
          <p:nvPr/>
        </p:nvPicPr>
        <p:blipFill>
          <a:blip r:embed="rId9"/>
          <a:stretch>
            <a:fillRect/>
          </a:stretch>
        </p:blipFill>
        <p:spPr>
          <a:xfrm>
            <a:off x="6489529" y="3672031"/>
            <a:ext cx="170703" cy="170703"/>
          </a:xfrm>
          <a:prstGeom prst="rect">
            <a:avLst/>
          </a:prstGeom>
        </p:spPr>
      </p:pic>
      <p:pic>
        <p:nvPicPr>
          <p:cNvPr id="29" name="Picture 28">
            <a:extLst>
              <a:ext uri="{FF2B5EF4-FFF2-40B4-BE49-F238E27FC236}">
                <a16:creationId xmlns:a16="http://schemas.microsoft.com/office/drawing/2014/main" id="{93032E0E-5FC3-4F69-9313-657DFED5A314}"/>
              </a:ext>
            </a:extLst>
          </p:cNvPr>
          <p:cNvPicPr>
            <a:picLocks noChangeAspect="1"/>
          </p:cNvPicPr>
          <p:nvPr/>
        </p:nvPicPr>
        <p:blipFill>
          <a:blip r:embed="rId9"/>
          <a:stretch>
            <a:fillRect/>
          </a:stretch>
        </p:blipFill>
        <p:spPr>
          <a:xfrm>
            <a:off x="6588795" y="6212336"/>
            <a:ext cx="170703" cy="170703"/>
          </a:xfrm>
          <a:prstGeom prst="rect">
            <a:avLst/>
          </a:prstGeom>
        </p:spPr>
      </p:pic>
      <p:pic>
        <p:nvPicPr>
          <p:cNvPr id="30" name="Picture 29">
            <a:extLst>
              <a:ext uri="{FF2B5EF4-FFF2-40B4-BE49-F238E27FC236}">
                <a16:creationId xmlns:a16="http://schemas.microsoft.com/office/drawing/2014/main" id="{42A473A6-200F-4A90-A051-0F75C6F583B7}"/>
              </a:ext>
            </a:extLst>
          </p:cNvPr>
          <p:cNvPicPr>
            <a:picLocks noChangeAspect="1"/>
          </p:cNvPicPr>
          <p:nvPr/>
        </p:nvPicPr>
        <p:blipFill>
          <a:blip r:embed="rId9"/>
          <a:stretch>
            <a:fillRect/>
          </a:stretch>
        </p:blipFill>
        <p:spPr>
          <a:xfrm>
            <a:off x="3270543" y="1680073"/>
            <a:ext cx="170703" cy="170703"/>
          </a:xfrm>
          <a:prstGeom prst="rect">
            <a:avLst/>
          </a:prstGeom>
        </p:spPr>
      </p:pic>
      <p:pic>
        <p:nvPicPr>
          <p:cNvPr id="31" name="Picture 30">
            <a:extLst>
              <a:ext uri="{FF2B5EF4-FFF2-40B4-BE49-F238E27FC236}">
                <a16:creationId xmlns:a16="http://schemas.microsoft.com/office/drawing/2014/main" id="{064B155B-1127-4144-AAC8-2AE2E12B1ABE}"/>
              </a:ext>
            </a:extLst>
          </p:cNvPr>
          <p:cNvPicPr>
            <a:picLocks noChangeAspect="1"/>
          </p:cNvPicPr>
          <p:nvPr/>
        </p:nvPicPr>
        <p:blipFill>
          <a:blip r:embed="rId9"/>
          <a:stretch>
            <a:fillRect/>
          </a:stretch>
        </p:blipFill>
        <p:spPr>
          <a:xfrm>
            <a:off x="3270543" y="3786463"/>
            <a:ext cx="170703" cy="170703"/>
          </a:xfrm>
          <a:prstGeom prst="rect">
            <a:avLst/>
          </a:prstGeom>
        </p:spPr>
      </p:pic>
      <p:pic>
        <p:nvPicPr>
          <p:cNvPr id="32" name="Picture 31">
            <a:extLst>
              <a:ext uri="{FF2B5EF4-FFF2-40B4-BE49-F238E27FC236}">
                <a16:creationId xmlns:a16="http://schemas.microsoft.com/office/drawing/2014/main" id="{F12D7C24-A0A5-4FDA-9CB6-474F61BD08E7}"/>
              </a:ext>
            </a:extLst>
          </p:cNvPr>
          <p:cNvPicPr>
            <a:picLocks noChangeAspect="1"/>
          </p:cNvPicPr>
          <p:nvPr/>
        </p:nvPicPr>
        <p:blipFill>
          <a:blip r:embed="rId9"/>
          <a:stretch>
            <a:fillRect/>
          </a:stretch>
        </p:blipFill>
        <p:spPr>
          <a:xfrm>
            <a:off x="3270542" y="6219861"/>
            <a:ext cx="170703" cy="170703"/>
          </a:xfrm>
          <a:prstGeom prst="rect">
            <a:avLst/>
          </a:prstGeom>
        </p:spPr>
      </p:pic>
      <p:sp>
        <p:nvSpPr>
          <p:cNvPr id="33" name="TextBox 32">
            <a:extLst>
              <a:ext uri="{FF2B5EF4-FFF2-40B4-BE49-F238E27FC236}">
                <a16:creationId xmlns:a16="http://schemas.microsoft.com/office/drawing/2014/main" id="{113396CA-181F-4F1C-895C-2831B2A31E36}"/>
              </a:ext>
            </a:extLst>
          </p:cNvPr>
          <p:cNvSpPr txBox="1"/>
          <p:nvPr/>
        </p:nvSpPr>
        <p:spPr>
          <a:xfrm>
            <a:off x="8001564" y="1387911"/>
            <a:ext cx="1100764" cy="369332"/>
          </a:xfrm>
          <a:prstGeom prst="rect">
            <a:avLst/>
          </a:prstGeom>
          <a:noFill/>
          <a:ln>
            <a:solidFill>
              <a:schemeClr val="tx1"/>
            </a:solidFill>
          </a:ln>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David" panose="020E0502060401010101" pitchFamily="34" charset="-79"/>
                <a:cs typeface="David" panose="020E0502060401010101" pitchFamily="34" charset="-79"/>
              </a:rPr>
              <a:t>קן = </a:t>
            </a:r>
            <a:endParaRPr kumimoji="0" lang="en-US" sz="1800" b="0" i="0" u="none" strike="noStrike" kern="1200" cap="none" spc="0" normalizeH="0" baseline="0" noProof="0" dirty="0">
              <a:ln>
                <a:noFill/>
              </a:ln>
              <a:solidFill>
                <a:prstClr val="black"/>
              </a:solidFill>
              <a:effectLst/>
              <a:uLnTx/>
              <a:uFillTx/>
              <a:latin typeface="David" panose="020E0502060401010101" pitchFamily="34" charset="-79"/>
              <a:cs typeface="David" panose="020E0502060401010101" pitchFamily="34" charset="-79"/>
            </a:endParaRPr>
          </a:p>
        </p:txBody>
      </p:sp>
      <p:pic>
        <p:nvPicPr>
          <p:cNvPr id="34" name="Picture 33">
            <a:extLst>
              <a:ext uri="{FF2B5EF4-FFF2-40B4-BE49-F238E27FC236}">
                <a16:creationId xmlns:a16="http://schemas.microsoft.com/office/drawing/2014/main" id="{DF745066-E879-40C6-AE61-EBA4F815C1CA}"/>
              </a:ext>
            </a:extLst>
          </p:cNvPr>
          <p:cNvPicPr>
            <a:picLocks noChangeAspect="1"/>
          </p:cNvPicPr>
          <p:nvPr/>
        </p:nvPicPr>
        <p:blipFill>
          <a:blip r:embed="rId9"/>
          <a:stretch>
            <a:fillRect/>
          </a:stretch>
        </p:blipFill>
        <p:spPr>
          <a:xfrm>
            <a:off x="8299403" y="1487225"/>
            <a:ext cx="170703" cy="170703"/>
          </a:xfrm>
          <a:prstGeom prst="rect">
            <a:avLst/>
          </a:prstGeom>
        </p:spPr>
      </p:pic>
      <p:sp>
        <p:nvSpPr>
          <p:cNvPr id="35" name="כותרת 1">
            <a:extLst>
              <a:ext uri="{FF2B5EF4-FFF2-40B4-BE49-F238E27FC236}">
                <a16:creationId xmlns:a16="http://schemas.microsoft.com/office/drawing/2014/main" id="{373C7524-3232-4AC9-A201-C136B71017F1}"/>
              </a:ext>
            </a:extLst>
          </p:cNvPr>
          <p:cNvSpPr>
            <a:spLocks noGrp="1"/>
          </p:cNvSpPr>
          <p:nvPr>
            <p:ph type="title"/>
          </p:nvPr>
        </p:nvSpPr>
        <p:spPr>
          <a:xfrm>
            <a:off x="346329" y="117220"/>
            <a:ext cx="8229600" cy="492664"/>
          </a:xfrm>
        </p:spPr>
        <p:txBody>
          <a:bodyPr>
            <a:noAutofit/>
          </a:bodyPr>
          <a:lstStyle/>
          <a:p>
            <a:pPr algn="ctr" rtl="1"/>
            <a:r>
              <a:rPr lang="he-IL" sz="3200" dirty="0">
                <a:latin typeface="David" panose="020E0502060401010101" pitchFamily="34" charset="-79"/>
                <a:cs typeface="David" panose="020E0502060401010101" pitchFamily="34" charset="-79"/>
              </a:rPr>
              <a:t>תוצאות- שוטטות לפני הפצה- פרחון, יליד שפלת יהודה</a:t>
            </a:r>
            <a:endParaRPr lang="en-US" sz="320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736065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38814A0-F26E-4E58-AA66-BB087C9C11E9}"/>
              </a:ext>
            </a:extLst>
          </p:cNvPr>
          <p:cNvSpPr>
            <a:spLocks noGrp="1"/>
          </p:cNvSpPr>
          <p:nvPr>
            <p:ph type="title"/>
          </p:nvPr>
        </p:nvSpPr>
        <p:spPr>
          <a:xfrm>
            <a:off x="435718" y="125760"/>
            <a:ext cx="8229600" cy="1143000"/>
          </a:xfrm>
        </p:spPr>
        <p:txBody>
          <a:bodyPr/>
          <a:lstStyle/>
          <a:p>
            <a:pPr algn="ctr"/>
            <a:r>
              <a:rPr lang="he-IL" dirty="0"/>
              <a:t>תוצאות- שיעור ההפצה</a:t>
            </a:r>
          </a:p>
        </p:txBody>
      </p:sp>
      <p:sp>
        <p:nvSpPr>
          <p:cNvPr id="3" name="מציין מיקום תוכן 2">
            <a:extLst>
              <a:ext uri="{FF2B5EF4-FFF2-40B4-BE49-F238E27FC236}">
                <a16:creationId xmlns:a16="http://schemas.microsoft.com/office/drawing/2014/main" id="{3C812784-82B8-416F-B129-D1319529DE92}"/>
              </a:ext>
            </a:extLst>
          </p:cNvPr>
          <p:cNvSpPr>
            <a:spLocks noGrp="1"/>
          </p:cNvSpPr>
          <p:nvPr>
            <p:ph idx="1"/>
          </p:nvPr>
        </p:nvSpPr>
        <p:spPr>
          <a:xfrm>
            <a:off x="435718" y="911104"/>
            <a:ext cx="8600778" cy="5542232"/>
          </a:xfrm>
        </p:spPr>
        <p:txBody>
          <a:bodyPr>
            <a:normAutofit/>
          </a:bodyPr>
          <a:lstStyle/>
          <a:p>
            <a:pPr marL="0" indent="0" algn="r" rtl="1">
              <a:buNone/>
            </a:pPr>
            <a:endParaRPr lang="he-IL" sz="2400" dirty="0">
              <a:latin typeface="David" panose="020E0502060401010101" pitchFamily="34" charset="-79"/>
              <a:cs typeface="David" panose="020E0502060401010101" pitchFamily="34" charset="-79"/>
            </a:endParaRPr>
          </a:p>
          <a:p>
            <a:pPr algn="r" rtl="1"/>
            <a:r>
              <a:rPr lang="he-IL" sz="2400" dirty="0">
                <a:latin typeface="David" panose="020E0502060401010101" pitchFamily="34" charset="-79"/>
                <a:cs typeface="David" panose="020E0502060401010101" pitchFamily="34" charset="-79"/>
              </a:rPr>
              <a:t>זכרים נטו להפצה ארוכת טווח ופילופטריה, נקבות נטו להפצה קצרת טווח (20 פרטים, 16 ז', 4 נ', </a:t>
            </a:r>
            <a:r>
              <a:rPr lang="en-US" sz="2400" dirty="0">
                <a:effectLst/>
                <a:latin typeface="David" panose="020E0502060401010101" pitchFamily="34" charset="-79"/>
                <a:ea typeface="Calibri" panose="020F0502020204030204" pitchFamily="34" charset="0"/>
              </a:rPr>
              <a:t>p &lt; 0.05 Fisher’s exact test, </a:t>
            </a:r>
            <a:r>
              <a:rPr lang="he-IL" sz="2400" dirty="0">
                <a:effectLst/>
                <a:latin typeface="David" panose="020E0502060401010101" pitchFamily="34" charset="-79"/>
                <a:ea typeface="Calibri" panose="020F0502020204030204" pitchFamily="34" charset="0"/>
              </a:rPr>
              <a:t>)</a:t>
            </a:r>
          </a:p>
          <a:p>
            <a:pPr algn="r" rtl="1"/>
            <a:r>
              <a:rPr lang="he-IL" sz="2400" dirty="0">
                <a:latin typeface="David" panose="020E0502060401010101" pitchFamily="34" charset="-79"/>
                <a:cs typeface="David" panose="020E0502060401010101" pitchFamily="34" charset="-79"/>
              </a:rPr>
              <a:t>לא נמצאו הבדלים בנטייה להפצה/פילופטריה בין בוגרים וצעירים.</a:t>
            </a:r>
          </a:p>
          <a:p>
            <a:pPr algn="r" rtl="1"/>
            <a:r>
              <a:rPr lang="he-IL" sz="2400" dirty="0">
                <a:latin typeface="David" panose="020E0502060401010101" pitchFamily="34" charset="-79"/>
                <a:cs typeface="David" panose="020E0502060401010101" pitchFamily="34" charset="-79"/>
              </a:rPr>
              <a:t>לנקבות נרשמו יותר ימי תנועה ארוכים ביחס לזכרים  (3.5% לעומת 1.1% מהימים,</a:t>
            </a:r>
            <a:r>
              <a:rPr lang="en-US" sz="2400" dirty="0">
                <a:effectLst/>
                <a:latin typeface="David" panose="020E0502060401010101" pitchFamily="34" charset="-79"/>
                <a:ea typeface="Calibri" panose="020F0502020204030204" pitchFamily="34" charset="0"/>
              </a:rPr>
              <a:t>x</a:t>
            </a:r>
            <a:r>
              <a:rPr lang="en-US" sz="2400" baseline="30000" dirty="0">
                <a:effectLst/>
                <a:latin typeface="David" panose="020E0502060401010101" pitchFamily="34" charset="-79"/>
                <a:ea typeface="Calibri" panose="020F0502020204030204" pitchFamily="34" charset="0"/>
              </a:rPr>
              <a:t>2</a:t>
            </a:r>
            <a:r>
              <a:rPr lang="en-US" sz="2400" dirty="0">
                <a:effectLst/>
                <a:latin typeface="David" panose="020E0502060401010101" pitchFamily="34" charset="-79"/>
                <a:ea typeface="Calibri" panose="020F0502020204030204" pitchFamily="34" charset="0"/>
              </a:rPr>
              <a:t> test for independence, </a:t>
            </a:r>
            <a:r>
              <a:rPr lang="en-US" sz="2400" dirty="0" err="1">
                <a:effectLst/>
                <a:latin typeface="David" panose="020E0502060401010101" pitchFamily="34" charset="-79"/>
                <a:ea typeface="Calibri" panose="020F0502020204030204" pitchFamily="34" charset="0"/>
              </a:rPr>
              <a:t>df</a:t>
            </a:r>
            <a:r>
              <a:rPr lang="en-US" sz="2400" dirty="0">
                <a:effectLst/>
                <a:latin typeface="David" panose="020E0502060401010101" pitchFamily="34" charset="-79"/>
                <a:ea typeface="Calibri" panose="020F0502020204030204" pitchFamily="34" charset="0"/>
              </a:rPr>
              <a:t>=1, p=0.007</a:t>
            </a:r>
            <a:r>
              <a:rPr lang="he-IL" sz="2400" dirty="0">
                <a:effectLst/>
                <a:latin typeface="David" panose="020E0502060401010101" pitchFamily="34" charset="-79"/>
                <a:ea typeface="Calibri" panose="020F0502020204030204" pitchFamily="34" charset="0"/>
                <a:cs typeface="David" panose="020E0502060401010101" pitchFamily="34" charset="-79"/>
              </a:rPr>
              <a:t>)</a:t>
            </a:r>
            <a:endParaRPr lang="he-IL" sz="2400" dirty="0">
              <a:latin typeface="David" panose="020E0502060401010101" pitchFamily="34" charset="-79"/>
              <a:cs typeface="David" panose="020E0502060401010101" pitchFamily="34" charset="-79"/>
            </a:endParaRPr>
          </a:p>
          <a:p>
            <a:pPr marL="0" indent="0" algn="r" rtl="1">
              <a:buNone/>
            </a:pPr>
            <a:endParaRPr lang="he-IL" sz="2400" dirty="0">
              <a:latin typeface="David" panose="020E0502060401010101" pitchFamily="34" charset="-79"/>
              <a:cs typeface="David" panose="020E0502060401010101" pitchFamily="34" charset="-79"/>
            </a:endParaRPr>
          </a:p>
          <a:p>
            <a:pPr marL="0" indent="0" algn="r" rtl="1">
              <a:buNone/>
            </a:pPr>
            <a:endParaRPr lang="he-IL" sz="2400" dirty="0">
              <a:latin typeface="David" panose="020E0502060401010101" pitchFamily="34" charset="-79"/>
              <a:cs typeface="David" panose="020E0502060401010101" pitchFamily="34" charset="-79"/>
            </a:endParaRPr>
          </a:p>
          <a:p>
            <a:pPr marL="0" indent="0" algn="r" rtl="1">
              <a:buNone/>
            </a:pPr>
            <a:endParaRPr lang="he-IL" sz="2400" dirty="0">
              <a:latin typeface="David" panose="020E0502060401010101" pitchFamily="34" charset="-79"/>
              <a:cs typeface="David" panose="020E0502060401010101" pitchFamily="34" charset="-79"/>
            </a:endParaRPr>
          </a:p>
          <a:p>
            <a:pPr algn="r" rtl="1"/>
            <a:endParaRPr lang="he-IL" sz="2400" dirty="0">
              <a:latin typeface="David" panose="020E0502060401010101" pitchFamily="34" charset="-79"/>
              <a:cs typeface="David" panose="020E0502060401010101" pitchFamily="34" charset="-79"/>
            </a:endParaRPr>
          </a:p>
          <a:p>
            <a:pPr marL="0" indent="0" rtl="1">
              <a:buNone/>
            </a:pPr>
            <a:r>
              <a:rPr lang="en-US" sz="2400" dirty="0">
                <a:latin typeface="David" panose="020E0502060401010101" pitchFamily="34" charset="-79"/>
                <a:cs typeface="David" panose="020E0502060401010101" pitchFamily="34" charset="-79"/>
              </a:rPr>
              <a:t>                                          </a:t>
            </a:r>
            <a:endParaRPr lang="he-IL" sz="2400" dirty="0">
              <a:latin typeface="David" panose="020E0502060401010101" pitchFamily="34" charset="-79"/>
              <a:cs typeface="David" panose="020E0502060401010101" pitchFamily="34" charset="-79"/>
            </a:endParaRPr>
          </a:p>
        </p:txBody>
      </p:sp>
      <p:pic>
        <p:nvPicPr>
          <p:cNvPr id="4" name="Picture 3">
            <a:extLst>
              <a:ext uri="{FF2B5EF4-FFF2-40B4-BE49-F238E27FC236}">
                <a16:creationId xmlns:a16="http://schemas.microsoft.com/office/drawing/2014/main" id="{3574A89B-C137-382E-E828-34C2BDB40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4132" y="3469110"/>
            <a:ext cx="4632772" cy="3388890"/>
          </a:xfrm>
          <a:prstGeom prst="rect">
            <a:avLst/>
          </a:prstGeom>
        </p:spPr>
      </p:pic>
    </p:spTree>
    <p:extLst>
      <p:ext uri="{BB962C8B-B14F-4D97-AF65-F5344CB8AC3E}">
        <p14:creationId xmlns:p14="http://schemas.microsoft.com/office/powerpoint/2010/main" val="3989422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A0606-C7A2-05C7-082B-AC617F13EE41}"/>
              </a:ext>
            </a:extLst>
          </p:cNvPr>
          <p:cNvSpPr>
            <a:spLocks noGrp="1"/>
          </p:cNvSpPr>
          <p:nvPr>
            <p:ph type="title"/>
          </p:nvPr>
        </p:nvSpPr>
        <p:spPr>
          <a:xfrm>
            <a:off x="457200" y="260648"/>
            <a:ext cx="8229600" cy="1143000"/>
          </a:xfrm>
        </p:spPr>
        <p:txBody>
          <a:bodyPr/>
          <a:lstStyle/>
          <a:p>
            <a:pPr algn="ctr"/>
            <a:r>
              <a:rPr lang="he-IL" dirty="0">
                <a:latin typeface="David" panose="020E0502060401010101" pitchFamily="34" charset="-79"/>
                <a:cs typeface="David" panose="020E0502060401010101" pitchFamily="34" charset="-79"/>
              </a:rPr>
              <a:t>תוצאות-הבדלים בין סוגי תנועה</a:t>
            </a:r>
            <a:endParaRPr lang="en-US" dirty="0">
              <a:latin typeface="David" panose="020E0502060401010101" pitchFamily="34" charset="-79"/>
              <a:cs typeface="David" panose="020E0502060401010101" pitchFamily="34" charset="-79"/>
            </a:endParaRPr>
          </a:p>
        </p:txBody>
      </p:sp>
      <p:sp>
        <p:nvSpPr>
          <p:cNvPr id="3" name="Content Placeholder 2">
            <a:extLst>
              <a:ext uri="{FF2B5EF4-FFF2-40B4-BE49-F238E27FC236}">
                <a16:creationId xmlns:a16="http://schemas.microsoft.com/office/drawing/2014/main" id="{F37905D0-19A0-4305-E4BF-1B1972C99E74}"/>
              </a:ext>
            </a:extLst>
          </p:cNvPr>
          <p:cNvSpPr>
            <a:spLocks noGrp="1"/>
          </p:cNvSpPr>
          <p:nvPr>
            <p:ph idx="1"/>
          </p:nvPr>
        </p:nvSpPr>
        <p:spPr>
          <a:xfrm>
            <a:off x="457200" y="1628800"/>
            <a:ext cx="8229600" cy="4661872"/>
          </a:xfrm>
        </p:spPr>
        <p:txBody>
          <a:bodyPr/>
          <a:lstStyle/>
          <a:p>
            <a:pPr algn="r" rtl="1"/>
            <a:r>
              <a:rPr lang="he-IL" sz="2800" dirty="0">
                <a:effectLst/>
                <a:latin typeface="David" panose="020E0502060401010101" pitchFamily="34" charset="-79"/>
                <a:ea typeface="Calibri" panose="020F0502020204030204" pitchFamily="34" charset="0"/>
                <a:cs typeface="David" panose="020E0502060401010101" pitchFamily="34" charset="-79"/>
              </a:rPr>
              <a:t>סווגו 5818 ימים (24 פרטים)</a:t>
            </a:r>
          </a:p>
          <a:p>
            <a:pPr marL="0" indent="0" algn="r" rtl="1">
              <a:buNone/>
            </a:pPr>
            <a:endParaRPr lang="he-IL" dirty="0">
              <a:latin typeface="David" panose="020E0502060401010101" pitchFamily="34" charset="-79"/>
              <a:cs typeface="David" panose="020E0502060401010101" pitchFamily="34" charset="-79"/>
            </a:endParaRPr>
          </a:p>
          <a:p>
            <a:pPr marL="0" indent="0" algn="r" rtl="1">
              <a:buNone/>
            </a:pPr>
            <a:endParaRPr lang="he-IL" dirty="0">
              <a:latin typeface="David" panose="020E0502060401010101" pitchFamily="34" charset="-79"/>
              <a:cs typeface="David" panose="020E0502060401010101" pitchFamily="34" charset="-79"/>
            </a:endParaRPr>
          </a:p>
          <a:p>
            <a:pPr marL="0" indent="0" algn="r" rtl="1">
              <a:buNone/>
            </a:pPr>
            <a:r>
              <a:rPr lang="he-IL" dirty="0">
                <a:latin typeface="David" panose="020E0502060401010101" pitchFamily="34" charset="-79"/>
                <a:cs typeface="David" panose="020E0502060401010101" pitchFamily="34" charset="-79"/>
              </a:rPr>
              <a:t>ישרות לנקודה הרחוקה                אורך מסלול יומי מצטבר</a:t>
            </a:r>
          </a:p>
          <a:p>
            <a:pPr marL="0" indent="0" algn="r" rtl="1">
              <a:buNone/>
            </a:pPr>
            <a:endParaRPr lang="he-IL" dirty="0">
              <a:latin typeface="David" panose="020E0502060401010101" pitchFamily="34" charset="-79"/>
              <a:cs typeface="David" panose="020E0502060401010101" pitchFamily="34" charset="-79"/>
            </a:endParaRPr>
          </a:p>
          <a:p>
            <a:pPr marL="0" indent="0" algn="r" rtl="1">
              <a:buNone/>
            </a:pPr>
            <a:endParaRPr lang="he-IL" dirty="0">
              <a:latin typeface="David" panose="020E0502060401010101" pitchFamily="34" charset="-79"/>
              <a:cs typeface="David" panose="020E0502060401010101" pitchFamily="34" charset="-79"/>
            </a:endParaRPr>
          </a:p>
          <a:p>
            <a:pPr marL="0" indent="0" algn="r" rtl="1">
              <a:buNone/>
            </a:pPr>
            <a:endParaRPr lang="he-IL" dirty="0">
              <a:latin typeface="David" panose="020E0502060401010101" pitchFamily="34" charset="-79"/>
              <a:cs typeface="David" panose="020E0502060401010101" pitchFamily="34" charset="-79"/>
            </a:endParaRPr>
          </a:p>
          <a:p>
            <a:pPr marL="0" indent="0" algn="r" rtl="1">
              <a:buNone/>
            </a:pPr>
            <a:endParaRPr lang="he-IL" dirty="0">
              <a:latin typeface="David" panose="020E0502060401010101" pitchFamily="34" charset="-79"/>
              <a:cs typeface="David" panose="020E0502060401010101" pitchFamily="34" charset="-79"/>
            </a:endParaRPr>
          </a:p>
          <a:p>
            <a:pPr marL="0" indent="0" algn="r" rtl="1">
              <a:buNone/>
            </a:pPr>
            <a:endParaRPr lang="he-IL" dirty="0">
              <a:latin typeface="David" panose="020E0502060401010101" pitchFamily="34" charset="-79"/>
              <a:cs typeface="David" panose="020E0502060401010101" pitchFamily="34" charset="-79"/>
            </a:endParaRPr>
          </a:p>
          <a:p>
            <a:pPr marL="0" indent="0" algn="r" rtl="1">
              <a:buNone/>
            </a:pPr>
            <a:r>
              <a:rPr lang="en-US" sz="1200" dirty="0">
                <a:effectLst/>
                <a:latin typeface="David" panose="020E0502060401010101" pitchFamily="34" charset="-79"/>
                <a:ea typeface="Calibri" panose="020F0502020204030204" pitchFamily="34" charset="0"/>
                <a:cs typeface="David" panose="020E0502060401010101" pitchFamily="34" charset="-79"/>
              </a:rPr>
              <a:t>Tukey honest significant differences, p adj&lt;0.0001</a:t>
            </a:r>
            <a:r>
              <a:rPr lang="he-IL" sz="1200" dirty="0">
                <a:effectLst/>
                <a:latin typeface="David" panose="020E0502060401010101" pitchFamily="34" charset="-79"/>
                <a:ea typeface="Calibri" panose="020F0502020204030204" pitchFamily="34" charset="0"/>
                <a:cs typeface="David" panose="020E0502060401010101" pitchFamily="34" charset="-79"/>
              </a:rPr>
              <a:t>                            </a:t>
            </a:r>
            <a:r>
              <a:rPr lang="en-US" sz="1200" dirty="0">
                <a:effectLst/>
                <a:latin typeface="David" panose="020E0502060401010101" pitchFamily="34" charset="-79"/>
                <a:ea typeface="Calibri" panose="020F0502020204030204" pitchFamily="34" charset="0"/>
                <a:cs typeface="David" panose="020E0502060401010101" pitchFamily="34" charset="-79"/>
              </a:rPr>
              <a:t>Tukey honest significant differences, p adj&lt;0.0001</a:t>
            </a:r>
            <a:r>
              <a:rPr lang="he-IL" sz="1200" dirty="0">
                <a:effectLst/>
                <a:latin typeface="David" panose="020E0502060401010101" pitchFamily="34" charset="-79"/>
                <a:ea typeface="Calibri" panose="020F0502020204030204" pitchFamily="34" charset="0"/>
                <a:cs typeface="David" panose="020E0502060401010101" pitchFamily="34" charset="-79"/>
              </a:rPr>
              <a:t>  </a:t>
            </a:r>
            <a:endParaRPr lang="he-IL" sz="1200" dirty="0">
              <a:latin typeface="David" panose="020E0502060401010101" pitchFamily="34" charset="-79"/>
              <a:cs typeface="David" panose="020E0502060401010101" pitchFamily="34" charset="-79"/>
            </a:endParaRPr>
          </a:p>
          <a:p>
            <a:pPr marL="0" indent="0" algn="r" rtl="1">
              <a:buNone/>
            </a:pPr>
            <a:endParaRPr lang="he-IL" sz="1200" dirty="0">
              <a:latin typeface="David" panose="020E0502060401010101" pitchFamily="34" charset="-79"/>
              <a:cs typeface="David" panose="020E0502060401010101" pitchFamily="34" charset="-79"/>
            </a:endParaRPr>
          </a:p>
        </p:txBody>
      </p:sp>
      <p:pic>
        <p:nvPicPr>
          <p:cNvPr id="4" name="Picture 3">
            <a:extLst>
              <a:ext uri="{FF2B5EF4-FFF2-40B4-BE49-F238E27FC236}">
                <a16:creationId xmlns:a16="http://schemas.microsoft.com/office/drawing/2014/main" id="{DCEC9DD4-EC51-8D73-271C-0E0AD7446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2165" y="3683982"/>
            <a:ext cx="3792855" cy="2193290"/>
          </a:xfrm>
          <a:prstGeom prst="rect">
            <a:avLst/>
          </a:prstGeom>
        </p:spPr>
      </p:pic>
      <p:pic>
        <p:nvPicPr>
          <p:cNvPr id="5" name="Picture 4">
            <a:extLst>
              <a:ext uri="{FF2B5EF4-FFF2-40B4-BE49-F238E27FC236}">
                <a16:creationId xmlns:a16="http://schemas.microsoft.com/office/drawing/2014/main" id="{207AB44C-553D-1B63-1B61-8816473E3D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3683982"/>
            <a:ext cx="4130497" cy="2193290"/>
          </a:xfrm>
          <a:prstGeom prst="rect">
            <a:avLst/>
          </a:prstGeom>
        </p:spPr>
      </p:pic>
    </p:spTree>
    <p:extLst>
      <p:ext uri="{BB962C8B-B14F-4D97-AF65-F5344CB8AC3E}">
        <p14:creationId xmlns:p14="http://schemas.microsoft.com/office/powerpoint/2010/main" val="212875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91CCF-226E-2383-C80C-061AC5308C75}"/>
              </a:ext>
            </a:extLst>
          </p:cNvPr>
          <p:cNvSpPr>
            <a:spLocks noGrp="1"/>
          </p:cNvSpPr>
          <p:nvPr>
            <p:ph type="title"/>
          </p:nvPr>
        </p:nvSpPr>
        <p:spPr>
          <a:xfrm>
            <a:off x="457200" y="188640"/>
            <a:ext cx="8229600" cy="1143000"/>
          </a:xfrm>
        </p:spPr>
        <p:txBody>
          <a:bodyPr/>
          <a:lstStyle/>
          <a:p>
            <a:pPr algn="ctr" rtl="1"/>
            <a:r>
              <a:rPr lang="he-IL" dirty="0">
                <a:latin typeface="David" panose="020E0502060401010101" pitchFamily="34" charset="-79"/>
                <a:cs typeface="David" panose="020E0502060401010101" pitchFamily="34" charset="-79"/>
              </a:rPr>
              <a:t>תוצאות- הבדל בין סוגי תנועה</a:t>
            </a:r>
            <a:endParaRPr lang="en-US" dirty="0">
              <a:latin typeface="David" panose="020E0502060401010101" pitchFamily="34" charset="-79"/>
              <a:cs typeface="David" panose="020E0502060401010101" pitchFamily="34" charset="-79"/>
            </a:endParaRPr>
          </a:p>
        </p:txBody>
      </p:sp>
      <p:sp>
        <p:nvSpPr>
          <p:cNvPr id="3" name="Content Placeholder 2">
            <a:extLst>
              <a:ext uri="{FF2B5EF4-FFF2-40B4-BE49-F238E27FC236}">
                <a16:creationId xmlns:a16="http://schemas.microsoft.com/office/drawing/2014/main" id="{5BE5308A-FD9D-7BD3-A5E9-17623DCCDD4D}"/>
              </a:ext>
            </a:extLst>
          </p:cNvPr>
          <p:cNvSpPr>
            <a:spLocks noGrp="1"/>
          </p:cNvSpPr>
          <p:nvPr>
            <p:ph idx="1"/>
          </p:nvPr>
        </p:nvSpPr>
        <p:spPr>
          <a:xfrm>
            <a:off x="457200" y="1412776"/>
            <a:ext cx="8229600" cy="5445224"/>
          </a:xfrm>
        </p:spPr>
        <p:txBody>
          <a:bodyPr>
            <a:normAutofit/>
          </a:bodyPr>
          <a:lstStyle/>
          <a:p>
            <a:pPr algn="r" rtl="1"/>
            <a:r>
              <a:rPr lang="he-IL" dirty="0">
                <a:latin typeface="David" panose="020E0502060401010101" pitchFamily="34" charset="-79"/>
                <a:cs typeface="David" panose="020E0502060401010101" pitchFamily="34" charset="-79"/>
              </a:rPr>
              <a:t>מרחב מחייה- שוטטות חד יומית- מחוץ למרחב המחייה</a:t>
            </a:r>
          </a:p>
          <a:p>
            <a:pPr algn="r" rtl="1"/>
            <a:endParaRPr lang="he-IL" dirty="0">
              <a:latin typeface="David" panose="020E0502060401010101" pitchFamily="34" charset="-79"/>
              <a:cs typeface="David" panose="020E0502060401010101" pitchFamily="34" charset="-79"/>
            </a:endParaRPr>
          </a:p>
          <a:p>
            <a:pPr marL="0" indent="0" algn="r" rtl="1">
              <a:buNone/>
            </a:pPr>
            <a:r>
              <a:rPr lang="he-IL" dirty="0">
                <a:latin typeface="David" panose="020E0502060401010101" pitchFamily="34" charset="-79"/>
                <a:cs typeface="David" panose="020E0502060401010101" pitchFamily="34" charset="-79"/>
              </a:rPr>
              <a:t>                           אורך מסלול יומי מצטבר</a:t>
            </a:r>
          </a:p>
          <a:p>
            <a:pPr algn="r" rtl="1"/>
            <a:endParaRPr lang="he-IL" dirty="0">
              <a:latin typeface="David" panose="020E0502060401010101" pitchFamily="34" charset="-79"/>
              <a:cs typeface="David" panose="020E0502060401010101" pitchFamily="34" charset="-79"/>
            </a:endParaRPr>
          </a:p>
          <a:p>
            <a:pPr algn="r" rtl="1"/>
            <a:endParaRPr lang="he-IL" dirty="0">
              <a:latin typeface="David" panose="020E0502060401010101" pitchFamily="34" charset="-79"/>
              <a:cs typeface="David" panose="020E0502060401010101" pitchFamily="34" charset="-79"/>
            </a:endParaRPr>
          </a:p>
          <a:p>
            <a:pPr algn="r" rtl="1"/>
            <a:endParaRPr lang="he-IL" dirty="0">
              <a:latin typeface="David" panose="020E0502060401010101" pitchFamily="34" charset="-79"/>
              <a:cs typeface="David" panose="020E0502060401010101" pitchFamily="34" charset="-79"/>
            </a:endParaRPr>
          </a:p>
          <a:p>
            <a:pPr algn="r" rtl="1"/>
            <a:endParaRPr lang="he-IL" dirty="0">
              <a:latin typeface="David" panose="020E0502060401010101" pitchFamily="34" charset="-79"/>
              <a:cs typeface="David" panose="020E0502060401010101" pitchFamily="34" charset="-79"/>
            </a:endParaRPr>
          </a:p>
          <a:p>
            <a:pPr algn="r" rtl="1"/>
            <a:endParaRPr lang="he-IL" dirty="0">
              <a:latin typeface="David" panose="020E0502060401010101" pitchFamily="34" charset="-79"/>
              <a:cs typeface="David" panose="020E0502060401010101" pitchFamily="34" charset="-79"/>
            </a:endParaRPr>
          </a:p>
          <a:p>
            <a:pPr algn="r" rtl="1"/>
            <a:endParaRPr lang="he-IL" dirty="0">
              <a:latin typeface="David" panose="020E0502060401010101" pitchFamily="34" charset="-79"/>
              <a:cs typeface="David" panose="020E0502060401010101" pitchFamily="34" charset="-79"/>
            </a:endParaRPr>
          </a:p>
          <a:p>
            <a:pPr algn="r" rtl="1"/>
            <a:endParaRPr lang="he-IL" dirty="0">
              <a:latin typeface="David" panose="020E0502060401010101" pitchFamily="34" charset="-79"/>
              <a:cs typeface="David" panose="020E0502060401010101" pitchFamily="34" charset="-79"/>
            </a:endParaRPr>
          </a:p>
          <a:p>
            <a:pPr marL="0" indent="0" algn="r" rtl="1">
              <a:buNone/>
            </a:pPr>
            <a:r>
              <a:rPr lang="he-IL" dirty="0">
                <a:latin typeface="David" panose="020E0502060401010101" pitchFamily="34" charset="-79"/>
                <a:cs typeface="David" panose="020E0502060401010101" pitchFamily="34" charset="-79"/>
              </a:rPr>
              <a:t>                    </a:t>
            </a:r>
            <a:r>
              <a:rPr lang="he-IL" sz="2800" dirty="0">
                <a:effectLst/>
                <a:latin typeface="David" panose="020E0502060401010101" pitchFamily="34" charset="-79"/>
                <a:ea typeface="Calibri" panose="020F0502020204030204" pitchFamily="34" charset="0"/>
                <a:cs typeface="David" panose="020E0502060401010101" pitchFamily="34" charset="-79"/>
              </a:rPr>
              <a:t> </a:t>
            </a:r>
            <a:r>
              <a:rPr lang="en-US" sz="1400" dirty="0">
                <a:effectLst/>
                <a:latin typeface="David" panose="020E0502060401010101" pitchFamily="34" charset="-79"/>
                <a:ea typeface="Calibri" panose="020F0502020204030204" pitchFamily="34" charset="0"/>
                <a:cs typeface="David" panose="020E0502060401010101" pitchFamily="34" charset="-79"/>
              </a:rPr>
              <a:t>Tukey honest significant differences, p adj&lt;0.0001</a:t>
            </a:r>
            <a:r>
              <a:rPr lang="he-IL" sz="1400" dirty="0">
                <a:effectLst/>
                <a:latin typeface="David" panose="020E0502060401010101" pitchFamily="34" charset="-79"/>
                <a:ea typeface="Calibri" panose="020F0502020204030204" pitchFamily="34" charset="0"/>
                <a:cs typeface="David" panose="020E0502060401010101" pitchFamily="34" charset="-79"/>
              </a:rPr>
              <a:t> </a:t>
            </a:r>
            <a:endParaRPr lang="en-US" sz="1400" dirty="0">
              <a:latin typeface="David" panose="020E0502060401010101" pitchFamily="34" charset="-79"/>
              <a:cs typeface="David" panose="020E0502060401010101" pitchFamily="34" charset="-79"/>
            </a:endParaRPr>
          </a:p>
        </p:txBody>
      </p:sp>
      <p:pic>
        <p:nvPicPr>
          <p:cNvPr id="5" name="Picture 4">
            <a:extLst>
              <a:ext uri="{FF2B5EF4-FFF2-40B4-BE49-F238E27FC236}">
                <a16:creationId xmlns:a16="http://schemas.microsoft.com/office/drawing/2014/main" id="{5BD7D1EC-E845-1CC7-F6BF-CDDAB2D8DC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2780928"/>
            <a:ext cx="5488435" cy="3622387"/>
          </a:xfrm>
          <a:prstGeom prst="rect">
            <a:avLst/>
          </a:prstGeom>
        </p:spPr>
      </p:pic>
    </p:spTree>
    <p:extLst>
      <p:ext uri="{BB962C8B-B14F-4D97-AF65-F5344CB8AC3E}">
        <p14:creationId xmlns:p14="http://schemas.microsoft.com/office/powerpoint/2010/main" val="1233460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5F73FC79-1CB4-4F59-892B-4B3201F3F2CB}"/>
              </a:ext>
            </a:extLst>
          </p:cNvPr>
          <p:cNvPicPr>
            <a:picLocks noChangeAspect="1"/>
          </p:cNvPicPr>
          <p:nvPr/>
        </p:nvPicPr>
        <p:blipFill rotWithShape="1">
          <a:blip r:embed="rId2"/>
          <a:srcRect l="33807" t="34866" r="36452" b="30197"/>
          <a:stretch/>
        </p:blipFill>
        <p:spPr>
          <a:xfrm>
            <a:off x="0" y="4149353"/>
            <a:ext cx="3059832" cy="2695962"/>
          </a:xfrm>
          <a:prstGeom prst="rect">
            <a:avLst/>
          </a:prstGeom>
        </p:spPr>
      </p:pic>
      <p:sp>
        <p:nvSpPr>
          <p:cNvPr id="2" name="כותרת 1">
            <a:extLst>
              <a:ext uri="{FF2B5EF4-FFF2-40B4-BE49-F238E27FC236}">
                <a16:creationId xmlns:a16="http://schemas.microsoft.com/office/drawing/2014/main" id="{1589E8D4-0DDC-4FAE-8024-55FD4D47A516}"/>
              </a:ext>
            </a:extLst>
          </p:cNvPr>
          <p:cNvSpPr>
            <a:spLocks noGrp="1"/>
          </p:cNvSpPr>
          <p:nvPr>
            <p:ph type="title"/>
          </p:nvPr>
        </p:nvSpPr>
        <p:spPr>
          <a:xfrm>
            <a:off x="457200" y="125760"/>
            <a:ext cx="8229600" cy="1143000"/>
          </a:xfrm>
        </p:spPr>
        <p:txBody>
          <a:bodyPr/>
          <a:lstStyle/>
          <a:p>
            <a:pPr algn="ctr" rtl="1"/>
            <a:r>
              <a:rPr lang="he-IL" dirty="0"/>
              <a:t>דיון-שיעור הפצה באוכלוסיה</a:t>
            </a:r>
            <a:endParaRPr lang="he-IL" dirty="0">
              <a:highlight>
                <a:srgbClr val="FFFF00"/>
              </a:highlight>
            </a:endParaRPr>
          </a:p>
        </p:txBody>
      </p:sp>
      <p:sp>
        <p:nvSpPr>
          <p:cNvPr id="3" name="מציין מיקום תוכן 2">
            <a:extLst>
              <a:ext uri="{FF2B5EF4-FFF2-40B4-BE49-F238E27FC236}">
                <a16:creationId xmlns:a16="http://schemas.microsoft.com/office/drawing/2014/main" id="{4E2BD8F4-7C08-4B35-B460-E85D43915AD2}"/>
              </a:ext>
            </a:extLst>
          </p:cNvPr>
          <p:cNvSpPr>
            <a:spLocks noGrp="1"/>
          </p:cNvSpPr>
          <p:nvPr>
            <p:ph idx="1"/>
          </p:nvPr>
        </p:nvSpPr>
        <p:spPr>
          <a:xfrm>
            <a:off x="2915816" y="1484784"/>
            <a:ext cx="5853336" cy="5040560"/>
          </a:xfrm>
        </p:spPr>
        <p:txBody>
          <a:bodyPr>
            <a:normAutofit/>
          </a:bodyPr>
          <a:lstStyle/>
          <a:p>
            <a:pPr algn="r" rtl="1"/>
            <a:r>
              <a:rPr lang="he-IL" sz="2800" dirty="0">
                <a:latin typeface="David" panose="020E0502060401010101" pitchFamily="34" charset="-79"/>
                <a:cs typeface="David" panose="020E0502060401010101" pitchFamily="34" charset="-79"/>
              </a:rPr>
              <a:t>נטיית הבוגרים להפצה מנגודת למתואר בספרות ביחס לדאות בפרט ולחולייתנים ככל</a:t>
            </a:r>
          </a:p>
          <a:p>
            <a:pPr algn="r" rtl="1"/>
            <a:r>
              <a:rPr lang="he-IL" sz="2800" dirty="0">
                <a:latin typeface="David" panose="020E0502060401010101" pitchFamily="34" charset="-79"/>
                <a:cs typeface="David" panose="020E0502060401010101" pitchFamily="34" charset="-79"/>
              </a:rPr>
              <a:t>נטיית זכרים להפצה ארוכת טווח מנוגדת למתואר על הפצת דאות</a:t>
            </a:r>
          </a:p>
          <a:p>
            <a:pPr algn="r" rtl="1"/>
            <a:r>
              <a:rPr lang="he-IL" sz="2800" dirty="0">
                <a:latin typeface="David" panose="020E0502060401010101" pitchFamily="34" charset="-79"/>
                <a:cs typeface="David" panose="020E0502060401010101" pitchFamily="34" charset="-79"/>
              </a:rPr>
              <a:t>איסוף נתונים מדויקים עם משדרים אפשר להעריך באופן מדויק את הפרמטרים הקשורים להפצה</a:t>
            </a:r>
          </a:p>
          <a:p>
            <a:pPr algn="r" rtl="1"/>
            <a:r>
              <a:rPr lang="he-IL" sz="2800" dirty="0">
                <a:latin typeface="David" panose="020E0502060401010101" pitchFamily="34" charset="-79"/>
                <a:cs typeface="David" panose="020E0502060401010101" pitchFamily="34" charset="-79"/>
              </a:rPr>
              <a:t>ייתכן כי מצב מיוחד זה קשור להרחבת תחום התפוצה המתרחש כעת באזור</a:t>
            </a:r>
          </a:p>
          <a:p>
            <a:pPr algn="r" rtl="1"/>
            <a:endParaRPr lang="he-IL" sz="2800" dirty="0">
              <a:latin typeface="David" panose="020E0502060401010101" pitchFamily="34" charset="-79"/>
              <a:cs typeface="David" panose="020E0502060401010101" pitchFamily="34" charset="-79"/>
            </a:endParaRPr>
          </a:p>
          <a:p>
            <a:pPr algn="r" rtl="1"/>
            <a:endParaRPr lang="he-IL" sz="280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281707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079"/>
            <a:ext cx="8229600" cy="650336"/>
          </a:xfrm>
        </p:spPr>
        <p:txBody>
          <a:bodyPr>
            <a:noAutofit/>
          </a:bodyPr>
          <a:lstStyle/>
          <a:p>
            <a:pPr algn="ctr" rtl="1"/>
            <a:r>
              <a:rPr lang="he-IL" sz="3600" b="1" dirty="0">
                <a:latin typeface="David" panose="020E0502060401010101" pitchFamily="34" charset="-79"/>
                <a:cs typeface="David" panose="020E0502060401010101" pitchFamily="34" charset="-79"/>
              </a:rPr>
              <a:t>הפצה (</a:t>
            </a:r>
            <a:r>
              <a:rPr lang="en-US" sz="3600" b="1" dirty="0">
                <a:latin typeface="David" panose="020E0502060401010101" pitchFamily="34" charset="-79"/>
                <a:cs typeface="David" panose="020E0502060401010101" pitchFamily="34" charset="-79"/>
              </a:rPr>
              <a:t>Dispersal</a:t>
            </a:r>
            <a:r>
              <a:rPr lang="he-IL" sz="3600" b="1" dirty="0">
                <a:latin typeface="David" panose="020E0502060401010101" pitchFamily="34" charset="-79"/>
                <a:cs typeface="David" panose="020E0502060401010101" pitchFamily="34" charset="-79"/>
              </a:rPr>
              <a:t>) /</a:t>
            </a:r>
            <a:r>
              <a:rPr lang="he-IL" sz="3600" b="1" dirty="0" err="1">
                <a:latin typeface="David" panose="020E0502060401010101" pitchFamily="34" charset="-79"/>
                <a:cs typeface="David" panose="020E0502060401010101" pitchFamily="34" charset="-79"/>
              </a:rPr>
              <a:t>פילופטריות</a:t>
            </a:r>
            <a:r>
              <a:rPr lang="he-IL" sz="3600" b="1" dirty="0">
                <a:latin typeface="David" panose="020E0502060401010101" pitchFamily="34" charset="-79"/>
                <a:cs typeface="David" panose="020E0502060401010101" pitchFamily="34" charset="-79"/>
              </a:rPr>
              <a:t> (</a:t>
            </a:r>
            <a:r>
              <a:rPr lang="en-US" sz="3600" b="1" dirty="0">
                <a:latin typeface="David" panose="020E0502060401010101" pitchFamily="34" charset="-79"/>
                <a:cs typeface="David" panose="020E0502060401010101" pitchFamily="34" charset="-79"/>
              </a:rPr>
              <a:t>Philopatry</a:t>
            </a:r>
            <a:r>
              <a:rPr lang="he-IL" sz="3600" b="1" dirty="0">
                <a:latin typeface="David" panose="020E0502060401010101" pitchFamily="34" charset="-79"/>
                <a:cs typeface="David" panose="020E0502060401010101" pitchFamily="34" charset="-79"/>
              </a:rPr>
              <a:t>)</a:t>
            </a:r>
            <a:endParaRPr lang="en-US" sz="3600" b="1" dirty="0">
              <a:latin typeface="David" panose="020E0502060401010101" pitchFamily="34" charset="-79"/>
              <a:cs typeface="David" panose="020E0502060401010101" pitchFamily="34" charset="-79"/>
            </a:endParaRPr>
          </a:p>
        </p:txBody>
      </p:sp>
      <p:pic>
        <p:nvPicPr>
          <p:cNvPr id="11" name="Picture 10" descr="091012 logo movement minerva press .png">
            <a:extLst>
              <a:ext uri="{FF2B5EF4-FFF2-40B4-BE49-F238E27FC236}">
                <a16:creationId xmlns:a16="http://schemas.microsoft.com/office/drawing/2014/main" id="{125696DA-B2B9-4ED5-AD9B-67449F169EBE}"/>
              </a:ext>
            </a:extLst>
          </p:cNvPr>
          <p:cNvPicPr>
            <a:picLocks noChangeAspect="1"/>
          </p:cNvPicPr>
          <p:nvPr/>
        </p:nvPicPr>
        <p:blipFill>
          <a:blip r:embed="rId3" cstate="print"/>
          <a:stretch>
            <a:fillRect/>
          </a:stretch>
        </p:blipFill>
        <p:spPr>
          <a:xfrm>
            <a:off x="107503" y="108011"/>
            <a:ext cx="1152129" cy="374102"/>
          </a:xfrm>
          <a:prstGeom prst="rect">
            <a:avLst/>
          </a:prstGeom>
        </p:spPr>
      </p:pic>
      <p:sp>
        <p:nvSpPr>
          <p:cNvPr id="5" name="Content Placeholder 4">
            <a:extLst>
              <a:ext uri="{FF2B5EF4-FFF2-40B4-BE49-F238E27FC236}">
                <a16:creationId xmlns:a16="http://schemas.microsoft.com/office/drawing/2014/main" id="{85058E69-3276-4B7A-A5AB-4DF09A729B77}"/>
              </a:ext>
            </a:extLst>
          </p:cNvPr>
          <p:cNvSpPr>
            <a:spLocks noGrp="1"/>
          </p:cNvSpPr>
          <p:nvPr>
            <p:ph idx="1"/>
          </p:nvPr>
        </p:nvSpPr>
        <p:spPr>
          <a:xfrm>
            <a:off x="323528" y="1340768"/>
            <a:ext cx="8363272" cy="5184576"/>
          </a:xfrm>
        </p:spPr>
        <p:txBody>
          <a:bodyPr>
            <a:normAutofit/>
          </a:bodyPr>
          <a:lstStyle/>
          <a:p>
            <a:pPr algn="r" rtl="1"/>
            <a:r>
              <a:rPr lang="he-IL" sz="3200" dirty="0">
                <a:latin typeface="David" panose="020E0502060401010101" pitchFamily="34" charset="-79"/>
                <a:cs typeface="David" panose="020E0502060401010101" pitchFamily="34" charset="-79"/>
              </a:rPr>
              <a:t>הפצה היא מעבר מאתר המקור של הפרט (לידה/רבייה) לאתר בו יש פוטנציאל לרבייה</a:t>
            </a:r>
            <a:r>
              <a:rPr lang="en-US" sz="3200" dirty="0">
                <a:latin typeface="David" panose="020E0502060401010101" pitchFamily="34" charset="-79"/>
                <a:cs typeface="David" panose="020E0502060401010101" pitchFamily="34" charset="-79"/>
              </a:rPr>
              <a:t>/</a:t>
            </a:r>
            <a:r>
              <a:rPr lang="he-IL" sz="3200" dirty="0">
                <a:latin typeface="David" panose="020E0502060401010101" pitchFamily="34" charset="-79"/>
                <a:cs typeface="David" panose="020E0502060401010101" pitchFamily="34" charset="-79"/>
              </a:rPr>
              <a:t>מעבר גנים (</a:t>
            </a:r>
            <a:r>
              <a:rPr lang="en-US" sz="3200" dirty="0" err="1">
                <a:latin typeface="David" panose="020E0502060401010101" pitchFamily="34" charset="-79"/>
                <a:cs typeface="David" panose="020E0502060401010101" pitchFamily="34" charset="-79"/>
              </a:rPr>
              <a:t>Ronce</a:t>
            </a:r>
            <a:r>
              <a:rPr lang="en-US" sz="3200" dirty="0">
                <a:latin typeface="David" panose="020E0502060401010101" pitchFamily="34" charset="-79"/>
                <a:cs typeface="David" panose="020E0502060401010101" pitchFamily="34" charset="-79"/>
              </a:rPr>
              <a:t> 2007</a:t>
            </a:r>
            <a:r>
              <a:rPr lang="he-IL" sz="3200" dirty="0">
                <a:latin typeface="David" panose="020E0502060401010101" pitchFamily="34" charset="-79"/>
                <a:cs typeface="David" panose="020E0502060401010101" pitchFamily="34" charset="-79"/>
              </a:rPr>
              <a:t>)</a:t>
            </a:r>
          </a:p>
          <a:p>
            <a:pPr algn="r" rtl="1"/>
            <a:r>
              <a:rPr lang="he-IL" sz="3200" dirty="0">
                <a:latin typeface="David" panose="020E0502060401010101" pitchFamily="34" charset="-79"/>
                <a:cs typeface="David" panose="020E0502060401010101" pitchFamily="34" charset="-79"/>
              </a:rPr>
              <a:t>יתרון- הקטנת תחרות (תוך מינית/קרובים), מציאת בני זוג, איתור שטחים איכותיים, התמודדות עם תנאים משתנים.</a:t>
            </a:r>
          </a:p>
          <a:p>
            <a:pPr algn="r" rtl="1"/>
            <a:r>
              <a:rPr lang="he-IL" sz="3200" dirty="0">
                <a:latin typeface="David" panose="020E0502060401010101" pitchFamily="34" charset="-79"/>
                <a:cs typeface="David" panose="020E0502060401010101" pitchFamily="34" charset="-79"/>
              </a:rPr>
              <a:t>מחיר- השקעת אנרגיה (בהתפתחות ובתנועה) וזמן, מעבר בבתי גידול לא מתאימים.</a:t>
            </a:r>
          </a:p>
          <a:p>
            <a:pPr algn="r" rtl="1"/>
            <a:r>
              <a:rPr lang="he-IL" sz="3200" dirty="0">
                <a:latin typeface="David" panose="020E0502060401010101" pitchFamily="34" charset="-79"/>
                <a:cs typeface="David" panose="020E0502060401010101" pitchFamily="34" charset="-79"/>
              </a:rPr>
              <a:t>הימנעות מהפצה = </a:t>
            </a:r>
            <a:r>
              <a:rPr lang="he-IL" sz="3200" dirty="0" err="1">
                <a:latin typeface="David" panose="020E0502060401010101" pitchFamily="34" charset="-79"/>
                <a:cs typeface="David" panose="020E0502060401010101" pitchFamily="34" charset="-79"/>
              </a:rPr>
              <a:t>פילופטריות</a:t>
            </a:r>
            <a:r>
              <a:rPr lang="he-IL" sz="3200" dirty="0">
                <a:latin typeface="David" panose="020E0502060401010101" pitchFamily="34" charset="-79"/>
                <a:cs typeface="David" panose="020E0502060401010101" pitchFamily="34" charset="-79"/>
              </a:rPr>
              <a:t> (</a:t>
            </a:r>
            <a:r>
              <a:rPr lang="en-US" sz="3200" dirty="0">
                <a:latin typeface="David" panose="020E0502060401010101" pitchFamily="34" charset="-79"/>
                <a:cs typeface="David" panose="020E0502060401010101" pitchFamily="34" charset="-79"/>
              </a:rPr>
              <a:t>Philopatry</a:t>
            </a:r>
            <a:r>
              <a:rPr lang="he-IL" sz="3200" dirty="0">
                <a:latin typeface="David" panose="020E0502060401010101" pitchFamily="34" charset="-79"/>
                <a:cs typeface="David" panose="020E0502060401010101" pitchFamily="34" charset="-79"/>
              </a:rPr>
              <a:t>)</a:t>
            </a:r>
          </a:p>
          <a:p>
            <a:pPr algn="r" rtl="1"/>
            <a:endParaRPr lang="he-IL" sz="2800" dirty="0">
              <a:latin typeface="David" panose="020E0502060401010101" pitchFamily="34" charset="-79"/>
              <a:cs typeface="David" panose="020E0502060401010101" pitchFamily="34" charset="-79"/>
            </a:endParaRPr>
          </a:p>
          <a:p>
            <a:pPr marL="0" indent="0" algn="r" rtl="1">
              <a:buNone/>
            </a:pPr>
            <a:endParaRPr lang="he-IL" sz="2800" dirty="0">
              <a:latin typeface="David" panose="020E0502060401010101" pitchFamily="34" charset="-79"/>
              <a:cs typeface="David" panose="020E0502060401010101" pitchFamily="34" charset="-79"/>
            </a:endParaRPr>
          </a:p>
          <a:p>
            <a:pPr marL="0" indent="0" algn="r" rtl="1">
              <a:buNone/>
            </a:pPr>
            <a:endParaRPr lang="he-IL" sz="1800" dirty="0">
              <a:latin typeface="David" panose="020E0502060401010101" pitchFamily="34" charset="-79"/>
              <a:cs typeface="David" panose="020E0502060401010101" pitchFamily="34" charset="-79"/>
            </a:endParaRPr>
          </a:p>
          <a:p>
            <a:pPr marL="0" indent="0" algn="r" rtl="1">
              <a:buNone/>
            </a:pPr>
            <a:endParaRPr lang="he-IL" sz="2800" dirty="0">
              <a:latin typeface="David" panose="020E0502060401010101" pitchFamily="34" charset="-79"/>
              <a:cs typeface="David" panose="020E0502060401010101" pitchFamily="34" charset="-79"/>
            </a:endParaRPr>
          </a:p>
          <a:p>
            <a:pPr marL="0" indent="0" algn="r" rtl="1">
              <a:buNone/>
            </a:pPr>
            <a:endParaRPr lang="en-GB"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04852921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E9A884-C125-5CDB-CE55-91155117D849}"/>
              </a:ext>
            </a:extLst>
          </p:cNvPr>
          <p:cNvSpPr>
            <a:spLocks noGrp="1"/>
          </p:cNvSpPr>
          <p:nvPr>
            <p:ph idx="1"/>
          </p:nvPr>
        </p:nvSpPr>
        <p:spPr>
          <a:xfrm>
            <a:off x="457200" y="1632168"/>
            <a:ext cx="8229600" cy="4389120"/>
          </a:xfrm>
        </p:spPr>
        <p:txBody>
          <a:bodyPr>
            <a:noAutofit/>
          </a:bodyPr>
          <a:lstStyle/>
          <a:p>
            <a:pPr algn="r" rtl="1"/>
            <a:r>
              <a:rPr lang="he-IL" sz="2800" dirty="0">
                <a:latin typeface="David" panose="020E0502060401010101" pitchFamily="34" charset="-79"/>
                <a:cs typeface="David" panose="020E0502060401010101" pitchFamily="34" charset="-79"/>
              </a:rPr>
              <a:t>תנועה במרחב המחייה מתאפיינת בתנועות המתאימות להתנהגות שיחור מזון והגנה על טריטוריה בעוד ששוטטות (חד ורב יומית) והפצה, אשר דומות זו לזו מתאפיינות בתנועה המתאימה בעיקר לכיסוי שטח גדול– תומך בהיפותזה האלטרנטיבית הראשונה</a:t>
            </a:r>
          </a:p>
          <a:p>
            <a:pPr algn="r" rtl="1"/>
            <a:r>
              <a:rPr lang="he-IL" sz="2800" dirty="0">
                <a:latin typeface="David" panose="020E0502060401010101" pitchFamily="34" charset="-79"/>
                <a:cs typeface="David" panose="020E0502060401010101" pitchFamily="34" charset="-79"/>
              </a:rPr>
              <a:t>במדגם קיימים ימי הפצה של מעט מן הפרטים</a:t>
            </a:r>
          </a:p>
          <a:p>
            <a:pPr marL="0" indent="0" algn="r" rtl="1">
              <a:buNone/>
            </a:pPr>
            <a:endParaRPr lang="he-IL" sz="2800" dirty="0">
              <a:latin typeface="David" panose="020E0502060401010101" pitchFamily="34" charset="-79"/>
              <a:cs typeface="David" panose="020E0502060401010101" pitchFamily="34" charset="-79"/>
            </a:endParaRPr>
          </a:p>
        </p:txBody>
      </p:sp>
      <p:sp>
        <p:nvSpPr>
          <p:cNvPr id="4" name="כותרת 1">
            <a:extLst>
              <a:ext uri="{FF2B5EF4-FFF2-40B4-BE49-F238E27FC236}">
                <a16:creationId xmlns:a16="http://schemas.microsoft.com/office/drawing/2014/main" id="{D90BB850-6139-3AC4-CABA-BBC0EA083DBE}"/>
              </a:ext>
            </a:extLst>
          </p:cNvPr>
          <p:cNvSpPr>
            <a:spLocks noGrp="1"/>
          </p:cNvSpPr>
          <p:nvPr>
            <p:ph type="title"/>
          </p:nvPr>
        </p:nvSpPr>
        <p:spPr>
          <a:xfrm>
            <a:off x="457200" y="188640"/>
            <a:ext cx="8229600" cy="1143000"/>
          </a:xfrm>
        </p:spPr>
        <p:txBody>
          <a:bodyPr/>
          <a:lstStyle/>
          <a:p>
            <a:pPr algn="ctr" rtl="1"/>
            <a:r>
              <a:rPr lang="he-IL" dirty="0"/>
              <a:t>דיון-הבדלים בין סוגי תנועה</a:t>
            </a:r>
            <a:endParaRPr lang="he-IL" dirty="0">
              <a:highlight>
                <a:srgbClr val="FFFF00"/>
              </a:highlight>
            </a:endParaRPr>
          </a:p>
        </p:txBody>
      </p:sp>
    </p:spTree>
    <p:extLst>
      <p:ext uri="{BB962C8B-B14F-4D97-AF65-F5344CB8AC3E}">
        <p14:creationId xmlns:p14="http://schemas.microsoft.com/office/powerpoint/2010/main" val="2021888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893841-EBE8-D035-7020-3398E41CE700}"/>
              </a:ext>
            </a:extLst>
          </p:cNvPr>
          <p:cNvSpPr>
            <a:spLocks noGrp="1"/>
          </p:cNvSpPr>
          <p:nvPr>
            <p:ph idx="1"/>
          </p:nvPr>
        </p:nvSpPr>
        <p:spPr/>
        <p:txBody>
          <a:bodyPr>
            <a:normAutofit/>
          </a:bodyPr>
          <a:lstStyle/>
          <a:p>
            <a:pPr algn="r" rtl="1"/>
            <a:r>
              <a:rPr lang="he-IL" sz="2800" dirty="0">
                <a:latin typeface="David" panose="020E0502060401010101" pitchFamily="34" charset="-79"/>
                <a:cs typeface="David" panose="020E0502060401010101" pitchFamily="34" charset="-79"/>
              </a:rPr>
              <a:t>שוטטות חד יומית מתאפיינת במעוף ישר ומהיר בדומה לתנועות רב יומיות מחוץ למרחב המחייה אך מרחקי המעוף קצרים יותר- התנהגות זו שטרם נידונה בספרות באופן מעמיק עשויה להוות "שלב ביניים" המאפשר לצבור מידע על שטחים מרוחקים, תוך שמירה על קשר למרחב המחייה הישן, תוך נקיטת סיכון מופחת </a:t>
            </a:r>
            <a:endParaRPr lang="en-US" sz="2800" dirty="0">
              <a:latin typeface="David" panose="020E0502060401010101" pitchFamily="34" charset="-79"/>
              <a:cs typeface="David" panose="020E0502060401010101" pitchFamily="34" charset="-79"/>
            </a:endParaRPr>
          </a:p>
          <a:p>
            <a:pPr algn="r" rtl="1"/>
            <a:endParaRPr lang="en-US" sz="2800" dirty="0"/>
          </a:p>
        </p:txBody>
      </p:sp>
      <p:sp>
        <p:nvSpPr>
          <p:cNvPr id="4" name="כותרת 1">
            <a:extLst>
              <a:ext uri="{FF2B5EF4-FFF2-40B4-BE49-F238E27FC236}">
                <a16:creationId xmlns:a16="http://schemas.microsoft.com/office/drawing/2014/main" id="{D8E9A291-A96F-9C23-EB51-E271D2AE8C54}"/>
              </a:ext>
            </a:extLst>
          </p:cNvPr>
          <p:cNvSpPr>
            <a:spLocks noGrp="1"/>
          </p:cNvSpPr>
          <p:nvPr>
            <p:ph type="title"/>
          </p:nvPr>
        </p:nvSpPr>
        <p:spPr>
          <a:xfrm>
            <a:off x="457200" y="704850"/>
            <a:ext cx="8229600" cy="1143000"/>
          </a:xfrm>
        </p:spPr>
        <p:txBody>
          <a:bodyPr/>
          <a:lstStyle/>
          <a:p>
            <a:pPr algn="ctr" rtl="1"/>
            <a:r>
              <a:rPr lang="he-IL" dirty="0"/>
              <a:t>דיון-הבדלים בין סוגי תנועה</a:t>
            </a:r>
            <a:endParaRPr lang="he-IL" dirty="0">
              <a:highlight>
                <a:srgbClr val="FFFF00"/>
              </a:highlight>
            </a:endParaRPr>
          </a:p>
        </p:txBody>
      </p:sp>
    </p:spTree>
    <p:extLst>
      <p:ext uri="{BB962C8B-B14F-4D97-AF65-F5344CB8AC3E}">
        <p14:creationId xmlns:p14="http://schemas.microsoft.com/office/powerpoint/2010/main" val="930546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67382-7D5C-B0A6-5F10-84009EDFD978}"/>
              </a:ext>
            </a:extLst>
          </p:cNvPr>
          <p:cNvSpPr>
            <a:spLocks noGrp="1"/>
          </p:cNvSpPr>
          <p:nvPr>
            <p:ph type="title"/>
          </p:nvPr>
        </p:nvSpPr>
        <p:spPr>
          <a:xfrm>
            <a:off x="457200" y="332656"/>
            <a:ext cx="8229600" cy="1143000"/>
          </a:xfrm>
        </p:spPr>
        <p:txBody>
          <a:bodyPr/>
          <a:lstStyle/>
          <a:p>
            <a:pPr algn="ctr" rtl="1"/>
            <a:r>
              <a:rPr lang="he-IL" dirty="0"/>
              <a:t>תודות</a:t>
            </a:r>
            <a:endParaRPr lang="en-US" dirty="0"/>
          </a:p>
        </p:txBody>
      </p:sp>
      <p:sp>
        <p:nvSpPr>
          <p:cNvPr id="3" name="Content Placeholder 2">
            <a:extLst>
              <a:ext uri="{FF2B5EF4-FFF2-40B4-BE49-F238E27FC236}">
                <a16:creationId xmlns:a16="http://schemas.microsoft.com/office/drawing/2014/main" id="{BCD5427D-61C1-E5D4-C2CF-594AB4D57209}"/>
              </a:ext>
            </a:extLst>
          </p:cNvPr>
          <p:cNvSpPr>
            <a:spLocks noGrp="1"/>
          </p:cNvSpPr>
          <p:nvPr>
            <p:ph idx="1"/>
          </p:nvPr>
        </p:nvSpPr>
        <p:spPr/>
        <p:txBody>
          <a:bodyPr/>
          <a:lstStyle/>
          <a:p>
            <a:pPr marL="0" indent="0" algn="r" rtl="1">
              <a:buNone/>
            </a:pPr>
            <a:r>
              <a:rPr lang="he-IL" sz="2400" dirty="0">
                <a:effectLst/>
                <a:latin typeface="Calibri" panose="020F0502020204030204" pitchFamily="34" charset="0"/>
                <a:ea typeface="Calibri" panose="020F0502020204030204" pitchFamily="34" charset="0"/>
                <a:cs typeface="David" panose="020E0502060401010101" pitchFamily="34" charset="-79"/>
              </a:rPr>
              <a:t>אני מודה לכל חברי המעבדה לאקולוגיה של תנועה באוניברסיטה העברית בירושלים על שיתוף הפעולה והעצות. תודה מיוחדת ליותם אורחן שהוביל את פרויקט איסוף הלכידה והמשדור של הדאות.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lgn="r" rtl="1">
              <a:buNone/>
            </a:pPr>
            <a:endParaRPr lang="en-US" dirty="0"/>
          </a:p>
        </p:txBody>
      </p:sp>
    </p:spTree>
    <p:extLst>
      <p:ext uri="{BB962C8B-B14F-4D97-AF65-F5344CB8AC3E}">
        <p14:creationId xmlns:p14="http://schemas.microsoft.com/office/powerpoint/2010/main" val="2915335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D2AAC-AD3A-BD58-C99E-D63EA5EC3C52}"/>
              </a:ext>
            </a:extLst>
          </p:cNvPr>
          <p:cNvSpPr>
            <a:spLocks noGrp="1"/>
          </p:cNvSpPr>
          <p:nvPr>
            <p:ph type="title"/>
          </p:nvPr>
        </p:nvSpPr>
        <p:spPr>
          <a:xfrm>
            <a:off x="158824" y="116632"/>
            <a:ext cx="8229600" cy="1143000"/>
          </a:xfrm>
        </p:spPr>
        <p:txBody>
          <a:bodyPr>
            <a:normAutofit fontScale="90000"/>
          </a:bodyPr>
          <a:lstStyle/>
          <a:p>
            <a:pPr algn="r" rtl="1"/>
            <a:r>
              <a:rPr lang="he-IL" dirty="0">
                <a:latin typeface="David" panose="020E0502060401010101" pitchFamily="34" charset="-79"/>
                <a:cs typeface="David" panose="020E0502060401010101" pitchFamily="34" charset="-79"/>
              </a:rPr>
              <a:t>שוטטות (</a:t>
            </a:r>
            <a:r>
              <a:rPr lang="en-US" dirty="0">
                <a:latin typeface="David" panose="020E0502060401010101" pitchFamily="34" charset="-79"/>
                <a:cs typeface="David" panose="020E0502060401010101" pitchFamily="34" charset="-79"/>
              </a:rPr>
              <a:t>Exploration/Wandering</a:t>
            </a:r>
            <a:r>
              <a:rPr lang="he-IL" dirty="0">
                <a:latin typeface="David" panose="020E0502060401010101" pitchFamily="34" charset="-79"/>
                <a:cs typeface="David" panose="020E0502060401010101" pitchFamily="34" charset="-79"/>
              </a:rPr>
              <a:t>)</a:t>
            </a:r>
            <a:endParaRPr lang="en-US" dirty="0">
              <a:latin typeface="David" panose="020E0502060401010101" pitchFamily="34" charset="-79"/>
              <a:cs typeface="David" panose="020E0502060401010101" pitchFamily="34" charset="-79"/>
            </a:endParaRPr>
          </a:p>
        </p:txBody>
      </p:sp>
      <p:sp>
        <p:nvSpPr>
          <p:cNvPr id="3" name="Content Placeholder 2">
            <a:extLst>
              <a:ext uri="{FF2B5EF4-FFF2-40B4-BE49-F238E27FC236}">
                <a16:creationId xmlns:a16="http://schemas.microsoft.com/office/drawing/2014/main" id="{59995ADC-2B43-75C6-A8F3-52D854C87693}"/>
              </a:ext>
            </a:extLst>
          </p:cNvPr>
          <p:cNvSpPr>
            <a:spLocks noGrp="1"/>
          </p:cNvSpPr>
          <p:nvPr>
            <p:ph idx="1"/>
          </p:nvPr>
        </p:nvSpPr>
        <p:spPr>
          <a:xfrm>
            <a:off x="561898" y="1412776"/>
            <a:ext cx="8229600" cy="4389120"/>
          </a:xfrm>
        </p:spPr>
        <p:txBody>
          <a:bodyPr/>
          <a:lstStyle/>
          <a:p>
            <a:pPr algn="r" rtl="1"/>
            <a:r>
              <a:rPr lang="he-IL" sz="2400" dirty="0">
                <a:latin typeface="David" panose="020E0502060401010101" pitchFamily="34" charset="-79"/>
                <a:cs typeface="David" panose="020E0502060401010101" pitchFamily="34" charset="-79"/>
              </a:rPr>
              <a:t>תנועה מחוץ למרחה המחייה המוכר וחזרה אליו נקראת שוטטות (</a:t>
            </a:r>
            <a:r>
              <a:rPr lang="en-US" sz="2400" dirty="0">
                <a:latin typeface="David" panose="020E0502060401010101" pitchFamily="34" charset="-79"/>
                <a:cs typeface="David" panose="020E0502060401010101" pitchFamily="34" charset="-79"/>
              </a:rPr>
              <a:t>exploration</a:t>
            </a:r>
            <a:r>
              <a:rPr lang="he-IL" sz="2400" dirty="0">
                <a:latin typeface="David" panose="020E0502060401010101" pitchFamily="34" charset="-79"/>
                <a:cs typeface="David" panose="020E0502060401010101" pitchFamily="34" charset="-79"/>
              </a:rPr>
              <a:t>). שלב בהפצה או תהליך נפרד?</a:t>
            </a:r>
            <a:r>
              <a:rPr lang="en-US" dirty="0">
                <a:latin typeface="David" panose="020E0502060401010101" pitchFamily="34" charset="-79"/>
                <a:cs typeface="David" panose="020E0502060401010101" pitchFamily="34" charset="-79"/>
              </a:rPr>
              <a:t> </a:t>
            </a:r>
            <a:r>
              <a:rPr lang="he-IL" dirty="0">
                <a:latin typeface="David" panose="020E0502060401010101" pitchFamily="34" charset="-79"/>
                <a:cs typeface="David" panose="020E0502060401010101" pitchFamily="34" charset="-79"/>
              </a:rPr>
              <a:t>(</a:t>
            </a:r>
            <a:r>
              <a:rPr lang="en-US" dirty="0">
                <a:latin typeface="David" panose="020E0502060401010101" pitchFamily="34" charset="-79"/>
                <a:cs typeface="David" panose="020E0502060401010101" pitchFamily="34" charset="-79"/>
              </a:rPr>
              <a:t>Bowler &amp; Benton, 2005; </a:t>
            </a:r>
            <a:r>
              <a:rPr lang="en-US" dirty="0" err="1">
                <a:latin typeface="David" panose="020E0502060401010101" pitchFamily="34" charset="-79"/>
                <a:cs typeface="David" panose="020E0502060401010101" pitchFamily="34" charset="-79"/>
              </a:rPr>
              <a:t>Matthysen</a:t>
            </a:r>
            <a:r>
              <a:rPr lang="en-US" dirty="0">
                <a:latin typeface="David" panose="020E0502060401010101" pitchFamily="34" charset="-79"/>
                <a:cs typeface="David" panose="020E0502060401010101" pitchFamily="34" charset="-79"/>
              </a:rPr>
              <a:t>, 2012</a:t>
            </a:r>
            <a:r>
              <a:rPr lang="he-IL" dirty="0">
                <a:latin typeface="David" panose="020E0502060401010101" pitchFamily="34" charset="-79"/>
                <a:cs typeface="David" panose="020E0502060401010101" pitchFamily="34" charset="-79"/>
              </a:rPr>
              <a:t>)</a:t>
            </a:r>
          </a:p>
          <a:p>
            <a:pPr algn="r" rtl="1"/>
            <a:r>
              <a:rPr lang="he-IL" dirty="0">
                <a:latin typeface="David" panose="020E0502060401010101" pitchFamily="34" charset="-79"/>
                <a:cs typeface="David" panose="020E0502060401010101" pitchFamily="34" charset="-79"/>
              </a:rPr>
              <a:t>שוטטות חד יומית/רב יומית</a:t>
            </a:r>
          </a:p>
          <a:p>
            <a:pPr algn="r" rtl="1"/>
            <a:endParaRPr lang="en-US" sz="2400" dirty="0">
              <a:latin typeface="David" panose="020E0502060401010101" pitchFamily="34" charset="-79"/>
              <a:cs typeface="David" panose="020E0502060401010101" pitchFamily="34" charset="-79"/>
            </a:endParaRPr>
          </a:p>
        </p:txBody>
      </p:sp>
      <p:pic>
        <p:nvPicPr>
          <p:cNvPr id="4" name="Picture 3">
            <a:extLst>
              <a:ext uri="{FF2B5EF4-FFF2-40B4-BE49-F238E27FC236}">
                <a16:creationId xmlns:a16="http://schemas.microsoft.com/office/drawing/2014/main" id="{2BFCC14B-A798-63BB-E328-75B0814BF1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10" t="23464" r="18089" b="4008"/>
          <a:stretch/>
        </p:blipFill>
        <p:spPr>
          <a:xfrm>
            <a:off x="3528279" y="3417984"/>
            <a:ext cx="4860145" cy="3018743"/>
          </a:xfrm>
          <a:prstGeom prst="rect">
            <a:avLst/>
          </a:prstGeom>
        </p:spPr>
      </p:pic>
      <p:pic>
        <p:nvPicPr>
          <p:cNvPr id="5" name="Picture 4">
            <a:extLst>
              <a:ext uri="{FF2B5EF4-FFF2-40B4-BE49-F238E27FC236}">
                <a16:creationId xmlns:a16="http://schemas.microsoft.com/office/drawing/2014/main" id="{DA00EA86-929A-E1DD-A09F-3C99D734BC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188" r="12792" b="1316"/>
          <a:stretch/>
        </p:blipFill>
        <p:spPr>
          <a:xfrm>
            <a:off x="184314" y="2512609"/>
            <a:ext cx="3362031" cy="3924119"/>
          </a:xfrm>
          <a:prstGeom prst="rect">
            <a:avLst/>
          </a:prstGeom>
        </p:spPr>
      </p:pic>
      <p:sp>
        <p:nvSpPr>
          <p:cNvPr id="6" name="TextBox 5">
            <a:extLst>
              <a:ext uri="{FF2B5EF4-FFF2-40B4-BE49-F238E27FC236}">
                <a16:creationId xmlns:a16="http://schemas.microsoft.com/office/drawing/2014/main" id="{9CC0B37B-36B2-B483-A0DF-D0B4151AEBE2}"/>
              </a:ext>
            </a:extLst>
          </p:cNvPr>
          <p:cNvSpPr txBox="1"/>
          <p:nvPr/>
        </p:nvSpPr>
        <p:spPr>
          <a:xfrm>
            <a:off x="184314" y="2492896"/>
            <a:ext cx="1507366" cy="369332"/>
          </a:xfrm>
          <a:prstGeom prst="rect">
            <a:avLst/>
          </a:prstGeom>
          <a:solidFill>
            <a:schemeClr val="tx1"/>
          </a:solidFill>
        </p:spPr>
        <p:txBody>
          <a:bodyPr wrap="square" rtlCol="0">
            <a:spAutoFit/>
          </a:bodyPr>
          <a:lstStyle/>
          <a:p>
            <a:pPr algn="r" rtl="1"/>
            <a:r>
              <a:rPr lang="en-US" dirty="0">
                <a:solidFill>
                  <a:srgbClr val="FF0000"/>
                </a:solidFill>
                <a:latin typeface="David" panose="020E0502060401010101" pitchFamily="34" charset="-79"/>
                <a:cs typeface="David" panose="020E0502060401010101" pitchFamily="34" charset="-79"/>
              </a:rPr>
              <a:t>3-10 Sep. 2020</a:t>
            </a:r>
          </a:p>
        </p:txBody>
      </p:sp>
      <p:sp>
        <p:nvSpPr>
          <p:cNvPr id="7" name="TextBox 6">
            <a:extLst>
              <a:ext uri="{FF2B5EF4-FFF2-40B4-BE49-F238E27FC236}">
                <a16:creationId xmlns:a16="http://schemas.microsoft.com/office/drawing/2014/main" id="{5A5810B2-D442-6F1C-6B7A-9774CD0DE42F}"/>
              </a:ext>
            </a:extLst>
          </p:cNvPr>
          <p:cNvSpPr txBox="1"/>
          <p:nvPr/>
        </p:nvSpPr>
        <p:spPr>
          <a:xfrm>
            <a:off x="3561119" y="3417983"/>
            <a:ext cx="1425010" cy="369332"/>
          </a:xfrm>
          <a:prstGeom prst="rect">
            <a:avLst/>
          </a:prstGeom>
          <a:solidFill>
            <a:schemeClr val="tx1"/>
          </a:solidFill>
        </p:spPr>
        <p:txBody>
          <a:bodyPr wrap="square" rtlCol="0">
            <a:spAutoFit/>
          </a:bodyPr>
          <a:lstStyle/>
          <a:p>
            <a:pPr algn="r" rtl="1"/>
            <a:r>
              <a:rPr lang="en-US" dirty="0">
                <a:solidFill>
                  <a:srgbClr val="FF0000"/>
                </a:solidFill>
                <a:latin typeface="David" panose="020E0502060401010101" pitchFamily="34" charset="-79"/>
                <a:cs typeface="David" panose="020E0502060401010101" pitchFamily="34" charset="-79"/>
              </a:rPr>
              <a:t>13 July 2020</a:t>
            </a:r>
          </a:p>
        </p:txBody>
      </p:sp>
      <p:sp>
        <p:nvSpPr>
          <p:cNvPr id="8" name="Oval 7">
            <a:extLst>
              <a:ext uri="{FF2B5EF4-FFF2-40B4-BE49-F238E27FC236}">
                <a16:creationId xmlns:a16="http://schemas.microsoft.com/office/drawing/2014/main" id="{E3A77D2D-9C17-21EC-F4C0-08AD0CA31954}"/>
              </a:ext>
            </a:extLst>
          </p:cNvPr>
          <p:cNvSpPr/>
          <p:nvPr/>
        </p:nvSpPr>
        <p:spPr>
          <a:xfrm>
            <a:off x="539552" y="3789040"/>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vid" panose="020E0502060401010101" pitchFamily="34" charset="-79"/>
              <a:cs typeface="David" panose="020E0502060401010101" pitchFamily="34" charset="-79"/>
            </a:endParaRPr>
          </a:p>
        </p:txBody>
      </p:sp>
      <p:sp>
        <p:nvSpPr>
          <p:cNvPr id="9" name="Oval 8">
            <a:extLst>
              <a:ext uri="{FF2B5EF4-FFF2-40B4-BE49-F238E27FC236}">
                <a16:creationId xmlns:a16="http://schemas.microsoft.com/office/drawing/2014/main" id="{FEAC4789-986A-013E-EE1A-DD74EFF255C7}"/>
              </a:ext>
            </a:extLst>
          </p:cNvPr>
          <p:cNvSpPr/>
          <p:nvPr/>
        </p:nvSpPr>
        <p:spPr>
          <a:xfrm>
            <a:off x="6372200" y="4869160"/>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003477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4873130-E0EF-48C2-83CE-99D4DD4ED5A2}"/>
              </a:ext>
            </a:extLst>
          </p:cNvPr>
          <p:cNvSpPr>
            <a:spLocks noGrp="1"/>
          </p:cNvSpPr>
          <p:nvPr>
            <p:ph type="title"/>
          </p:nvPr>
        </p:nvSpPr>
        <p:spPr>
          <a:xfrm>
            <a:off x="435718" y="332656"/>
            <a:ext cx="8229600" cy="1143000"/>
          </a:xfrm>
        </p:spPr>
        <p:txBody>
          <a:bodyPr>
            <a:normAutofit/>
          </a:bodyPr>
          <a:lstStyle/>
          <a:p>
            <a:pPr algn="ctr"/>
            <a:r>
              <a:rPr lang="he-IL" dirty="0"/>
              <a:t>הפצה תלוית גיל</a:t>
            </a:r>
            <a:endParaRPr lang="en-US" dirty="0"/>
          </a:p>
        </p:txBody>
      </p:sp>
      <p:sp>
        <p:nvSpPr>
          <p:cNvPr id="3" name="מציין מיקום תוכן 2">
            <a:extLst>
              <a:ext uri="{FF2B5EF4-FFF2-40B4-BE49-F238E27FC236}">
                <a16:creationId xmlns:a16="http://schemas.microsoft.com/office/drawing/2014/main" id="{43A6C535-0A86-48D4-A11A-1299EC39D7AD}"/>
              </a:ext>
            </a:extLst>
          </p:cNvPr>
          <p:cNvSpPr>
            <a:spLocks noGrp="1"/>
          </p:cNvSpPr>
          <p:nvPr>
            <p:ph idx="1"/>
          </p:nvPr>
        </p:nvSpPr>
        <p:spPr/>
        <p:txBody>
          <a:bodyPr>
            <a:normAutofit/>
          </a:bodyPr>
          <a:lstStyle/>
          <a:p>
            <a:pPr algn="r" rtl="1"/>
            <a:r>
              <a:rPr lang="he-IL" sz="2800" dirty="0">
                <a:latin typeface="David" panose="020E0502060401010101" pitchFamily="34" charset="-79"/>
                <a:cs typeface="David" panose="020E0502060401010101" pitchFamily="34" charset="-79"/>
              </a:rPr>
              <a:t> </a:t>
            </a:r>
            <a:r>
              <a:rPr lang="he-IL" sz="2800" b="1" dirty="0">
                <a:latin typeface="David" panose="020E0502060401010101" pitchFamily="34" charset="-79"/>
                <a:cs typeface="David" panose="020E0502060401010101" pitchFamily="34" charset="-79"/>
              </a:rPr>
              <a:t>הפצת צעירים </a:t>
            </a:r>
            <a:r>
              <a:rPr lang="he-IL" sz="2800" dirty="0">
                <a:latin typeface="David" panose="020E0502060401010101" pitchFamily="34" charset="-79"/>
                <a:cs typeface="David" panose="020E0502060401010101" pitchFamily="34" charset="-79"/>
              </a:rPr>
              <a:t>(</a:t>
            </a:r>
            <a:r>
              <a:rPr lang="en-GB" sz="2800" dirty="0">
                <a:latin typeface="David" panose="020E0502060401010101" pitchFamily="34" charset="-79"/>
                <a:cs typeface="David" panose="020E0502060401010101" pitchFamily="34" charset="-79"/>
              </a:rPr>
              <a:t>Natal dispersal</a:t>
            </a:r>
            <a:r>
              <a:rPr lang="he-IL" sz="2800" dirty="0">
                <a:latin typeface="David" panose="020E0502060401010101" pitchFamily="34" charset="-79"/>
                <a:cs typeface="David" panose="020E0502060401010101" pitchFamily="34" charset="-79"/>
              </a:rPr>
              <a:t>)–  הפצה של צעירים לאחר הפריחה מהקן. </a:t>
            </a:r>
            <a:r>
              <a:rPr lang="he-IL" sz="1800" dirty="0">
                <a:latin typeface="David" panose="020E0502060401010101" pitchFamily="34" charset="-79"/>
                <a:cs typeface="David" panose="020E0502060401010101" pitchFamily="34" charset="-79"/>
              </a:rPr>
              <a:t>(</a:t>
            </a:r>
            <a:r>
              <a:rPr lang="en-US" sz="1800" dirty="0">
                <a:latin typeface="David" panose="020E0502060401010101" pitchFamily="34" charset="-79"/>
                <a:cs typeface="David" panose="020E0502060401010101" pitchFamily="34" charset="-79"/>
              </a:rPr>
              <a:t>Greenwood 1980</a:t>
            </a:r>
            <a:r>
              <a:rPr lang="he-IL" sz="1800" dirty="0">
                <a:latin typeface="David" panose="020E0502060401010101" pitchFamily="34" charset="-79"/>
                <a:cs typeface="David" panose="020E0502060401010101" pitchFamily="34" charset="-79"/>
              </a:rPr>
              <a:t>)</a:t>
            </a:r>
          </a:p>
          <a:p>
            <a:pPr marL="0" indent="0" algn="r" rtl="1">
              <a:buNone/>
            </a:pPr>
            <a:endParaRPr lang="he-IL" sz="1800" dirty="0">
              <a:latin typeface="David" panose="020E0502060401010101" pitchFamily="34" charset="-79"/>
              <a:cs typeface="David" panose="020E0502060401010101" pitchFamily="34" charset="-79"/>
            </a:endParaRPr>
          </a:p>
          <a:p>
            <a:pPr algn="r" rtl="1"/>
            <a:r>
              <a:rPr lang="he-IL" sz="2800" b="1" dirty="0">
                <a:latin typeface="David" panose="020E0502060401010101" pitchFamily="34" charset="-79"/>
                <a:cs typeface="David" panose="020E0502060401010101" pitchFamily="34" charset="-79"/>
              </a:rPr>
              <a:t>הפצת בוגרים </a:t>
            </a:r>
            <a:r>
              <a:rPr lang="he-IL" sz="2800" dirty="0">
                <a:latin typeface="David" panose="020E0502060401010101" pitchFamily="34" charset="-79"/>
                <a:cs typeface="David" panose="020E0502060401010101" pitchFamily="34" charset="-79"/>
              </a:rPr>
              <a:t>(</a:t>
            </a:r>
            <a:r>
              <a:rPr lang="en-US" sz="2800" dirty="0">
                <a:latin typeface="David" panose="020E0502060401010101" pitchFamily="34" charset="-79"/>
                <a:cs typeface="David" panose="020E0502060401010101" pitchFamily="34" charset="-79"/>
              </a:rPr>
              <a:t>Breeding dispersal</a:t>
            </a:r>
            <a:r>
              <a:rPr lang="he-IL" sz="2800" dirty="0">
                <a:latin typeface="David" panose="020E0502060401010101" pitchFamily="34" charset="-79"/>
                <a:cs typeface="David" panose="020E0502060401010101" pitchFamily="34" charset="-79"/>
              </a:rPr>
              <a:t>–הפצה של בוגרים לאחר הקינון</a:t>
            </a:r>
            <a:r>
              <a:rPr lang="he-IL" sz="1800" dirty="0">
                <a:latin typeface="David" panose="020E0502060401010101" pitchFamily="34" charset="-79"/>
                <a:cs typeface="David" panose="020E0502060401010101" pitchFamily="34" charset="-79"/>
              </a:rPr>
              <a:t>. (</a:t>
            </a:r>
            <a:r>
              <a:rPr lang="en-US" sz="1800" dirty="0">
                <a:latin typeface="David" panose="020E0502060401010101" pitchFamily="34" charset="-79"/>
                <a:cs typeface="David" panose="020E0502060401010101" pitchFamily="34" charset="-79"/>
              </a:rPr>
              <a:t>Greenwood 1980</a:t>
            </a:r>
            <a:r>
              <a:rPr lang="he-IL" sz="1800" dirty="0">
                <a:latin typeface="David" panose="020E0502060401010101" pitchFamily="34" charset="-79"/>
                <a:cs typeface="David" panose="020E0502060401010101" pitchFamily="34" charset="-79"/>
              </a:rPr>
              <a:t>)</a:t>
            </a:r>
          </a:p>
          <a:p>
            <a:pPr marL="0" indent="0" algn="r" rtl="1">
              <a:buNone/>
            </a:pPr>
            <a:endParaRPr lang="he-IL" sz="1800" dirty="0">
              <a:latin typeface="David" panose="020E0502060401010101" pitchFamily="34" charset="-79"/>
              <a:cs typeface="David" panose="020E0502060401010101" pitchFamily="34" charset="-79"/>
            </a:endParaRPr>
          </a:p>
          <a:p>
            <a:pPr algn="r" rtl="1"/>
            <a:r>
              <a:rPr lang="he-IL" sz="2800" dirty="0">
                <a:latin typeface="David" panose="020E0502060401010101" pitchFamily="34" charset="-79"/>
                <a:cs typeface="David" panose="020E0502060401010101" pitchFamily="34" charset="-79"/>
              </a:rPr>
              <a:t>בחולייתנים ככלל, ובעופות בפרט, הפצת צעירים </a:t>
            </a:r>
            <a:r>
              <a:rPr lang="he-IL" sz="2800" b="1" dirty="0">
                <a:latin typeface="David" panose="020E0502060401010101" pitchFamily="34" charset="-79"/>
                <a:cs typeface="David" panose="020E0502060401010101" pitchFamily="34" charset="-79"/>
              </a:rPr>
              <a:t>נפוצה ונרחבת </a:t>
            </a:r>
            <a:r>
              <a:rPr lang="he-IL" sz="2800" dirty="0">
                <a:latin typeface="David" panose="020E0502060401010101" pitchFamily="34" charset="-79"/>
                <a:cs typeface="David" panose="020E0502060401010101" pitchFamily="34" charset="-79"/>
              </a:rPr>
              <a:t>מהפצת בוגרים, כמעט ללא יוצאים מן הכלל</a:t>
            </a:r>
            <a:r>
              <a:rPr lang="en-US" sz="2800">
                <a:latin typeface="David" panose="020E0502060401010101" pitchFamily="34" charset="-79"/>
                <a:cs typeface="David" panose="020E0502060401010101" pitchFamily="34" charset="-79"/>
              </a:rPr>
              <a:t>.</a:t>
            </a:r>
            <a:r>
              <a:rPr lang="he-IL" sz="2800">
                <a:latin typeface="David" panose="020E0502060401010101" pitchFamily="34" charset="-79"/>
                <a:cs typeface="David" panose="020E0502060401010101" pitchFamily="34" charset="-79"/>
              </a:rPr>
              <a:t> </a:t>
            </a:r>
            <a:r>
              <a:rPr lang="he-IL" sz="1800" dirty="0">
                <a:latin typeface="David" panose="020E0502060401010101" pitchFamily="34" charset="-79"/>
                <a:cs typeface="David" panose="020E0502060401010101" pitchFamily="34" charset="-79"/>
              </a:rPr>
              <a:t>(</a:t>
            </a:r>
            <a:r>
              <a:rPr lang="en-US" sz="1800" dirty="0">
                <a:latin typeface="David" panose="020E0502060401010101" pitchFamily="34" charset="-79"/>
                <a:cs typeface="David" panose="020E0502060401010101" pitchFamily="34" charset="-79"/>
              </a:rPr>
              <a:t>Greenwood &amp; Harvey 1982,  Paradis 1998</a:t>
            </a:r>
            <a:r>
              <a:rPr lang="he-IL" sz="1800" dirty="0">
                <a:latin typeface="David" panose="020E0502060401010101" pitchFamily="34" charset="-79"/>
                <a:cs typeface="David" panose="020E0502060401010101" pitchFamily="34" charset="-79"/>
              </a:rPr>
              <a:t>). </a:t>
            </a:r>
          </a:p>
          <a:p>
            <a:pPr algn="r"/>
            <a:endParaRPr lang="en-US" sz="2800" dirty="0"/>
          </a:p>
        </p:txBody>
      </p:sp>
    </p:spTree>
    <p:extLst>
      <p:ext uri="{BB962C8B-B14F-4D97-AF65-F5344CB8AC3E}">
        <p14:creationId xmlns:p14="http://schemas.microsoft.com/office/powerpoint/2010/main" val="266024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7" y="-51374"/>
            <a:ext cx="8229600" cy="1066973"/>
          </a:xfrm>
        </p:spPr>
        <p:txBody>
          <a:bodyPr>
            <a:normAutofit/>
          </a:bodyPr>
          <a:lstStyle/>
          <a:p>
            <a:pPr algn="ctr"/>
            <a:r>
              <a:rPr lang="he-IL" sz="3600" b="1" dirty="0">
                <a:latin typeface="David" panose="020E0502060401010101" pitchFamily="34" charset="-79"/>
                <a:cs typeface="David" panose="020E0502060401010101" pitchFamily="34" charset="-79"/>
              </a:rPr>
              <a:t>שאלת המחקר, השערות ותחזיות</a:t>
            </a:r>
            <a:endParaRPr lang="en-US" sz="3600" b="1" dirty="0">
              <a:latin typeface="David" panose="020E0502060401010101" pitchFamily="34" charset="-79"/>
              <a:cs typeface="David" panose="020E0502060401010101" pitchFamily="34" charset="-79"/>
            </a:endParaRPr>
          </a:p>
        </p:txBody>
      </p:sp>
      <p:sp>
        <p:nvSpPr>
          <p:cNvPr id="3" name="Content Placeholder 2"/>
          <p:cNvSpPr>
            <a:spLocks noGrp="1"/>
          </p:cNvSpPr>
          <p:nvPr>
            <p:ph idx="1"/>
          </p:nvPr>
        </p:nvSpPr>
        <p:spPr>
          <a:xfrm>
            <a:off x="457200" y="1015599"/>
            <a:ext cx="8229600" cy="3221712"/>
          </a:xfrm>
        </p:spPr>
        <p:txBody>
          <a:bodyPr>
            <a:noAutofit/>
          </a:bodyPr>
          <a:lstStyle/>
          <a:p>
            <a:pPr algn="r" rtl="1">
              <a:defRPr/>
            </a:pPr>
            <a:r>
              <a:rPr lang="he-IL" sz="3200" b="1" dirty="0">
                <a:latin typeface="David" panose="020E0502060401010101" pitchFamily="34" charset="-79"/>
                <a:cs typeface="David" panose="020E0502060401010101" pitchFamily="34" charset="-79"/>
              </a:rPr>
              <a:t>שאלת המחקר:</a:t>
            </a:r>
            <a:r>
              <a:rPr lang="he-IL" sz="3600" dirty="0">
                <a:effectLst/>
                <a:latin typeface="Calibri" panose="020F0502020204030204" pitchFamily="34" charset="0"/>
                <a:ea typeface="Calibri" panose="020F0502020204030204" pitchFamily="34" charset="0"/>
                <a:cs typeface="David" panose="020E0502060401010101" pitchFamily="34" charset="-79"/>
              </a:rPr>
              <a:t>האם קיימים הבדלים במאפייני התנועה במרחב המחיה, במהלך שוטטות </a:t>
            </a:r>
            <a:r>
              <a:rPr lang="he-IL" sz="3600" dirty="0">
                <a:latin typeface="Calibri" panose="020F0502020204030204" pitchFamily="34" charset="0"/>
                <a:ea typeface="Calibri" panose="020F0502020204030204" pitchFamily="34" charset="0"/>
                <a:cs typeface="David" panose="020E0502060401010101" pitchFamily="34" charset="-79"/>
              </a:rPr>
              <a:t>(חד ורב יומית)</a:t>
            </a:r>
            <a:r>
              <a:rPr lang="he-IL" sz="3600" dirty="0">
                <a:effectLst/>
                <a:latin typeface="Calibri" panose="020F0502020204030204" pitchFamily="34" charset="0"/>
                <a:ea typeface="Calibri" panose="020F0502020204030204" pitchFamily="34" charset="0"/>
                <a:cs typeface="David" panose="020E0502060401010101" pitchFamily="34" charset="-79"/>
              </a:rPr>
              <a:t> או בהפצה, בדאה שחורת כתף?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defRPr/>
            </a:pPr>
            <a:r>
              <a:rPr lang="he-IL" sz="3200" dirty="0">
                <a:latin typeface="David" panose="020E0502060401010101" pitchFamily="34" charset="-79"/>
                <a:cs typeface="David" panose="020E0502060401010101" pitchFamily="34" charset="-79"/>
              </a:rPr>
              <a:t>היפתזת האפס- אין הבדלים בין סוגי התנועה</a:t>
            </a:r>
          </a:p>
          <a:p>
            <a:pPr algn="r" rtl="1">
              <a:defRPr/>
            </a:pPr>
            <a:r>
              <a:rPr lang="he-IL" sz="3200" dirty="0">
                <a:latin typeface="David" panose="020E0502060401010101" pitchFamily="34" charset="-79"/>
                <a:cs typeface="David" panose="020E0502060401010101" pitchFamily="34" charset="-79"/>
              </a:rPr>
              <a:t>היפותזה אלטרנטיבית ראשונה- תנועה במרחב המחייה שונה משוטטות (חד ורב יומית) והפצה הדומות זו לזו</a:t>
            </a:r>
          </a:p>
          <a:p>
            <a:pPr algn="r" rtl="1">
              <a:defRPr/>
            </a:pPr>
            <a:r>
              <a:rPr lang="he-IL" sz="3200" dirty="0">
                <a:latin typeface="David" panose="020E0502060401010101" pitchFamily="34" charset="-79"/>
                <a:cs typeface="David" panose="020E0502060401010101" pitchFamily="34" charset="-79"/>
              </a:rPr>
              <a:t>היפותזה אלטרנטיבית שנייה- תנועה במרחב המחייה ושוטטות (חד ורב יומית) דומות זו לזו ונפרדות מהפצה</a:t>
            </a:r>
          </a:p>
          <a:p>
            <a:pPr algn="r" rtl="1">
              <a:defRPr/>
            </a:pPr>
            <a:endParaRPr lang="en-US" sz="3200" dirty="0">
              <a:latin typeface="David" panose="020E0502060401010101" pitchFamily="34" charset="-79"/>
              <a:cs typeface="David" panose="020E0502060401010101" pitchFamily="34" charset="-79"/>
            </a:endParaRPr>
          </a:p>
        </p:txBody>
      </p:sp>
      <p:pic>
        <p:nvPicPr>
          <p:cNvPr id="6" name="Picture 5" descr="091012 logo movement minerva press .png">
            <a:extLst>
              <a:ext uri="{FF2B5EF4-FFF2-40B4-BE49-F238E27FC236}">
                <a16:creationId xmlns:a16="http://schemas.microsoft.com/office/drawing/2014/main" id="{E4AFE373-E18D-4890-AD33-9267449899BD}"/>
              </a:ext>
            </a:extLst>
          </p:cNvPr>
          <p:cNvPicPr>
            <a:picLocks noChangeAspect="1"/>
          </p:cNvPicPr>
          <p:nvPr/>
        </p:nvPicPr>
        <p:blipFill>
          <a:blip r:embed="rId3" cstate="print"/>
          <a:stretch>
            <a:fillRect/>
          </a:stretch>
        </p:blipFill>
        <p:spPr>
          <a:xfrm>
            <a:off x="107503" y="108011"/>
            <a:ext cx="1152129" cy="374102"/>
          </a:xfrm>
          <a:prstGeom prst="rect">
            <a:avLst/>
          </a:prstGeom>
        </p:spPr>
      </p:pic>
    </p:spTree>
    <p:extLst>
      <p:ext uri="{BB962C8B-B14F-4D97-AF65-F5344CB8AC3E}">
        <p14:creationId xmlns:p14="http://schemas.microsoft.com/office/powerpoint/2010/main" val="1358474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80728"/>
            <a:ext cx="8229600" cy="722344"/>
          </a:xfrm>
        </p:spPr>
        <p:txBody>
          <a:bodyPr>
            <a:normAutofit fontScale="90000"/>
          </a:bodyPr>
          <a:lstStyle/>
          <a:p>
            <a:pPr algn="ctr" rtl="1"/>
            <a:r>
              <a:rPr lang="he-IL" sz="3200" b="1" dirty="0">
                <a:latin typeface="David" panose="020E0502060401010101" pitchFamily="34" charset="-79"/>
                <a:cs typeface="David" panose="020E0502060401010101" pitchFamily="34" charset="-79"/>
              </a:rPr>
              <a:t>דאה שחורת כתף</a:t>
            </a:r>
            <a:r>
              <a:rPr lang="en-US" sz="3200" b="1" dirty="0">
                <a:latin typeface="David" panose="020E0502060401010101" pitchFamily="34" charset="-79"/>
                <a:cs typeface="David" panose="020E0502060401010101" pitchFamily="34" charset="-79"/>
              </a:rPr>
              <a:t/>
            </a:r>
            <a:br>
              <a:rPr lang="en-US" sz="3200" b="1" dirty="0">
                <a:latin typeface="David" panose="020E0502060401010101" pitchFamily="34" charset="-79"/>
                <a:cs typeface="David" panose="020E0502060401010101" pitchFamily="34" charset="-79"/>
              </a:rPr>
            </a:br>
            <a:r>
              <a:rPr lang="en-US" sz="3200" b="1" i="1" dirty="0" err="1">
                <a:latin typeface="David" panose="020E0502060401010101" pitchFamily="34" charset="-79"/>
                <a:cs typeface="David" panose="020E0502060401010101" pitchFamily="34" charset="-79"/>
              </a:rPr>
              <a:t>Elanus</a:t>
            </a:r>
            <a:r>
              <a:rPr lang="en-US" sz="3200" b="1" i="1" dirty="0">
                <a:latin typeface="David" panose="020E0502060401010101" pitchFamily="34" charset="-79"/>
                <a:cs typeface="David" panose="020E0502060401010101" pitchFamily="34" charset="-79"/>
              </a:rPr>
              <a:t> caeruleus </a:t>
            </a:r>
            <a:r>
              <a:rPr lang="en-US" sz="3200" dirty="0">
                <a:latin typeface="David" panose="020E0502060401010101" pitchFamily="34" charset="-79"/>
                <a:cs typeface="David" panose="020E0502060401010101" pitchFamily="34" charset="-79"/>
              </a:rPr>
              <a:t>(</a:t>
            </a:r>
            <a:r>
              <a:rPr lang="en-US" sz="3200" dirty="0" err="1">
                <a:latin typeface="David" panose="020E0502060401010101" pitchFamily="34" charset="-79"/>
                <a:cs typeface="David" panose="020E0502060401010101" pitchFamily="34" charset="-79"/>
              </a:rPr>
              <a:t>Desfontaines</a:t>
            </a:r>
            <a:r>
              <a:rPr lang="en-US" sz="3200" dirty="0">
                <a:latin typeface="David" panose="020E0502060401010101" pitchFamily="34" charset="-79"/>
                <a:cs typeface="David" panose="020E0502060401010101" pitchFamily="34" charset="-79"/>
              </a:rPr>
              <a:t>, 1789)</a:t>
            </a:r>
            <a:endParaRPr lang="en-US" sz="3200" b="1" i="1" dirty="0">
              <a:latin typeface="David" panose="020E0502060401010101" pitchFamily="34" charset="-79"/>
              <a:cs typeface="David" panose="020E0502060401010101" pitchFamily="34" charset="-79"/>
            </a:endParaRPr>
          </a:p>
        </p:txBody>
      </p:sp>
      <p:sp>
        <p:nvSpPr>
          <p:cNvPr id="3" name="Content Placeholder 2"/>
          <p:cNvSpPr>
            <a:spLocks noGrp="1"/>
          </p:cNvSpPr>
          <p:nvPr>
            <p:ph idx="1"/>
          </p:nvPr>
        </p:nvSpPr>
        <p:spPr>
          <a:xfrm>
            <a:off x="457200" y="1962160"/>
            <a:ext cx="8229600" cy="1754872"/>
          </a:xfrm>
        </p:spPr>
        <p:txBody>
          <a:bodyPr>
            <a:noAutofit/>
          </a:bodyPr>
          <a:lstStyle/>
          <a:p>
            <a:pPr algn="r" rtl="1"/>
            <a:r>
              <a:rPr lang="he-IL" sz="3200" dirty="0">
                <a:latin typeface="David" panose="020E0502060401010101" pitchFamily="34" charset="-79"/>
                <a:cs typeface="David" panose="020E0502060401010101" pitchFamily="34" charset="-79"/>
              </a:rPr>
              <a:t>דורס יום קטן (220-250 ג')</a:t>
            </a:r>
          </a:p>
          <a:p>
            <a:pPr algn="r" rtl="1"/>
            <a:r>
              <a:rPr lang="he-IL" sz="3200" dirty="0">
                <a:latin typeface="David" panose="020E0502060401010101" pitchFamily="34" charset="-79"/>
                <a:cs typeface="David" panose="020E0502060401010101" pitchFamily="34" charset="-79"/>
              </a:rPr>
              <a:t>הדאה נחשבת למין יציב (לא נודד), בתחומי התפוצה שלה, עם נטייה להתפרצות או נוודיות </a:t>
            </a:r>
            <a:r>
              <a:rPr lang="he-IL" sz="1800" dirty="0">
                <a:latin typeface="David" panose="020E0502060401010101" pitchFamily="34" charset="-79"/>
                <a:cs typeface="David" panose="020E0502060401010101" pitchFamily="34" charset="-79"/>
              </a:rPr>
              <a:t>(</a:t>
            </a:r>
            <a:r>
              <a:rPr lang="en-US" sz="1800" dirty="0">
                <a:latin typeface="David" panose="020E0502060401010101" pitchFamily="34" charset="-79"/>
                <a:cs typeface="David" panose="020E0502060401010101" pitchFamily="34" charset="-79"/>
              </a:rPr>
              <a:t>Mendelsohn 1983</a:t>
            </a:r>
            <a:r>
              <a:rPr lang="he-IL" sz="1800" dirty="0">
                <a:latin typeface="David" panose="020E0502060401010101" pitchFamily="34" charset="-79"/>
                <a:cs typeface="David" panose="020E0502060401010101" pitchFamily="34" charset="-79"/>
              </a:rPr>
              <a:t>)  .</a:t>
            </a:r>
          </a:p>
        </p:txBody>
      </p:sp>
      <p:pic>
        <p:nvPicPr>
          <p:cNvPr id="4" name="Picture 3" descr="091012 logo movement minerva press .png">
            <a:extLst>
              <a:ext uri="{FF2B5EF4-FFF2-40B4-BE49-F238E27FC236}">
                <a16:creationId xmlns:a16="http://schemas.microsoft.com/office/drawing/2014/main" id="{D3E2E594-E469-41AD-9C74-D25C90CB19C1}"/>
              </a:ext>
            </a:extLst>
          </p:cNvPr>
          <p:cNvPicPr>
            <a:picLocks noChangeAspect="1"/>
          </p:cNvPicPr>
          <p:nvPr/>
        </p:nvPicPr>
        <p:blipFill>
          <a:blip r:embed="rId2" cstate="print"/>
          <a:stretch>
            <a:fillRect/>
          </a:stretch>
        </p:blipFill>
        <p:spPr>
          <a:xfrm>
            <a:off x="107503" y="108011"/>
            <a:ext cx="1152129" cy="374102"/>
          </a:xfrm>
          <a:prstGeom prst="rect">
            <a:avLst/>
          </a:prstGeom>
        </p:spPr>
      </p:pic>
      <p:pic>
        <p:nvPicPr>
          <p:cNvPr id="8" name="Picture 7">
            <a:extLst>
              <a:ext uri="{FF2B5EF4-FFF2-40B4-BE49-F238E27FC236}">
                <a16:creationId xmlns:a16="http://schemas.microsoft.com/office/drawing/2014/main" id="{9E4E7769-D92E-4DF7-8EEC-5EF815B5AD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37112"/>
            <a:ext cx="3227851" cy="2420888"/>
          </a:xfrm>
          <a:prstGeom prst="rect">
            <a:avLst/>
          </a:prstGeom>
        </p:spPr>
      </p:pic>
      <p:sp>
        <p:nvSpPr>
          <p:cNvPr id="15" name="Rectangle 14">
            <a:extLst>
              <a:ext uri="{FF2B5EF4-FFF2-40B4-BE49-F238E27FC236}">
                <a16:creationId xmlns:a16="http://schemas.microsoft.com/office/drawing/2014/main" id="{DC68E4EA-B4E5-4B6A-8D9E-092FF372C6ED}"/>
              </a:ext>
            </a:extLst>
          </p:cNvPr>
          <p:cNvSpPr/>
          <p:nvPr/>
        </p:nvSpPr>
        <p:spPr>
          <a:xfrm>
            <a:off x="0" y="4431352"/>
            <a:ext cx="9144000" cy="24266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6" name="תמונה 5">
            <a:extLst>
              <a:ext uri="{FF2B5EF4-FFF2-40B4-BE49-F238E27FC236}">
                <a16:creationId xmlns:a16="http://schemas.microsoft.com/office/drawing/2014/main" id="{B7855E98-D55F-459F-AF35-4449A23B0A8D}"/>
              </a:ext>
            </a:extLst>
          </p:cNvPr>
          <p:cNvPicPr>
            <a:picLocks noChangeAspect="1"/>
          </p:cNvPicPr>
          <p:nvPr/>
        </p:nvPicPr>
        <p:blipFill rotWithShape="1">
          <a:blip r:embed="rId4"/>
          <a:srcRect l="26377" t="26903" r="26377" b="10104"/>
          <a:stretch/>
        </p:blipFill>
        <p:spPr>
          <a:xfrm>
            <a:off x="2899516" y="4431352"/>
            <a:ext cx="3221639" cy="2416229"/>
          </a:xfrm>
          <a:prstGeom prst="rect">
            <a:avLst/>
          </a:prstGeom>
        </p:spPr>
      </p:pic>
      <p:pic>
        <p:nvPicPr>
          <p:cNvPr id="10" name="תמונה 9" descr="תמונה שמכילה דשא, חוץ, שדה, ציפור&#10;&#10;התיאור נוצר באופן אוטומטי">
            <a:extLst>
              <a:ext uri="{FF2B5EF4-FFF2-40B4-BE49-F238E27FC236}">
                <a16:creationId xmlns:a16="http://schemas.microsoft.com/office/drawing/2014/main" id="{200C9158-1BAB-4AF9-AC1D-DBEB377472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013" t="19546" r="26719" b="27583"/>
          <a:stretch/>
        </p:blipFill>
        <p:spPr>
          <a:xfrm>
            <a:off x="6121155" y="4425047"/>
            <a:ext cx="3022845" cy="2432954"/>
          </a:xfrm>
          <a:prstGeom prst="rect">
            <a:avLst/>
          </a:prstGeom>
        </p:spPr>
      </p:pic>
    </p:spTree>
    <p:extLst>
      <p:ext uri="{BB962C8B-B14F-4D97-AF65-F5344CB8AC3E}">
        <p14:creationId xmlns:p14="http://schemas.microsoft.com/office/powerpoint/2010/main" val="3803251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570" y="403367"/>
            <a:ext cx="8229600" cy="722344"/>
          </a:xfrm>
        </p:spPr>
        <p:txBody>
          <a:bodyPr>
            <a:noAutofit/>
          </a:bodyPr>
          <a:lstStyle/>
          <a:p>
            <a:pPr algn="ctr" rtl="1"/>
            <a:r>
              <a:rPr lang="en-US" sz="3200" b="1" dirty="0">
                <a:latin typeface="David" panose="020E0502060401010101" pitchFamily="34" charset="-79"/>
                <a:cs typeface="David" panose="020E0502060401010101" pitchFamily="34" charset="-79"/>
              </a:rPr>
              <a:t/>
            </a:r>
            <a:br>
              <a:rPr lang="en-US" sz="3200" b="1" dirty="0">
                <a:latin typeface="David" panose="020E0502060401010101" pitchFamily="34" charset="-79"/>
                <a:cs typeface="David" panose="020E0502060401010101" pitchFamily="34" charset="-79"/>
              </a:rPr>
            </a:br>
            <a:r>
              <a:rPr lang="he-IL" sz="3200" b="1" dirty="0">
                <a:latin typeface="David" panose="020E0502060401010101" pitchFamily="34" charset="-79"/>
                <a:cs typeface="David" panose="020E0502060401010101" pitchFamily="34" charset="-79"/>
              </a:rPr>
              <a:t>תחום תפוצה עולמי והרחבתו</a:t>
            </a:r>
            <a:endParaRPr lang="en-US" sz="3200" b="1" dirty="0">
              <a:latin typeface="David" panose="020E0502060401010101" pitchFamily="34" charset="-79"/>
              <a:cs typeface="David" panose="020E0502060401010101" pitchFamily="34" charset="-79"/>
            </a:endParaRPr>
          </a:p>
        </p:txBody>
      </p:sp>
      <p:sp>
        <p:nvSpPr>
          <p:cNvPr id="3" name="Content Placeholder 2"/>
          <p:cNvSpPr>
            <a:spLocks noGrp="1"/>
          </p:cNvSpPr>
          <p:nvPr>
            <p:ph idx="1"/>
          </p:nvPr>
        </p:nvSpPr>
        <p:spPr>
          <a:xfrm>
            <a:off x="390364" y="1169146"/>
            <a:ext cx="8363272" cy="1754872"/>
          </a:xfrm>
        </p:spPr>
        <p:txBody>
          <a:bodyPr>
            <a:noAutofit/>
          </a:bodyPr>
          <a:lstStyle/>
          <a:p>
            <a:pPr algn="r" rtl="1"/>
            <a:r>
              <a:rPr lang="he-IL" sz="2800" dirty="0">
                <a:latin typeface="David" panose="020E0502060401010101" pitchFamily="34" charset="-79"/>
                <a:cs typeface="David" panose="020E0502060401010101" pitchFamily="34" charset="-79"/>
              </a:rPr>
              <a:t>החל משנות ה-60 של המאה ה-20 הרחבת תפוצה במערב אירופה.</a:t>
            </a:r>
          </a:p>
          <a:p>
            <a:pPr algn="r" rtl="1"/>
            <a:r>
              <a:rPr lang="he-IL" sz="2800" dirty="0">
                <a:latin typeface="David" panose="020E0502060401010101" pitchFamily="34" charset="-79"/>
                <a:cs typeface="David" panose="020E0502060401010101" pitchFamily="34" charset="-79"/>
              </a:rPr>
              <a:t>תחילת המאה ה-21 – הרחבת תפוצה במזרח התיכון.</a:t>
            </a:r>
          </a:p>
          <a:p>
            <a:pPr algn="r" rtl="1"/>
            <a:r>
              <a:rPr lang="he-IL" sz="2800" b="1" dirty="0">
                <a:latin typeface="David" panose="020E0502060401010101" pitchFamily="34" charset="-79"/>
                <a:cs typeface="David" panose="020E0502060401010101" pitchFamily="34" charset="-79"/>
              </a:rPr>
              <a:t>ישראל- קינון מוצלח ראשון תועד ב-2011. כיום מאות זוגות ברחבי הארץ </a:t>
            </a:r>
            <a:r>
              <a:rPr lang="he-IL" sz="1800" dirty="0">
                <a:latin typeface="David" panose="020E0502060401010101" pitchFamily="34" charset="-79"/>
                <a:cs typeface="David" panose="020E0502060401010101" pitchFamily="34" charset="-79"/>
              </a:rPr>
              <a:t>(</a:t>
            </a:r>
            <a:r>
              <a:rPr lang="en-US" sz="1800" dirty="0" err="1">
                <a:latin typeface="David" panose="020E0502060401010101" pitchFamily="34" charset="-79"/>
                <a:cs typeface="David" panose="020E0502060401010101" pitchFamily="34" charset="-79"/>
              </a:rPr>
              <a:t>Lawicki</a:t>
            </a:r>
            <a:r>
              <a:rPr lang="en-US" sz="1800" dirty="0">
                <a:latin typeface="David" panose="020E0502060401010101" pitchFamily="34" charset="-79"/>
                <a:cs typeface="David" panose="020E0502060401010101" pitchFamily="34" charset="-79"/>
              </a:rPr>
              <a:t> and Perlman 2017</a:t>
            </a:r>
            <a:r>
              <a:rPr lang="he-IL" sz="1800" dirty="0">
                <a:latin typeface="David" panose="020E0502060401010101" pitchFamily="34" charset="-79"/>
                <a:cs typeface="David" panose="020E0502060401010101" pitchFamily="34" charset="-79"/>
              </a:rPr>
              <a:t>).</a:t>
            </a:r>
          </a:p>
          <a:p>
            <a:pPr marL="0" indent="0" algn="r" rtl="1">
              <a:buNone/>
            </a:pPr>
            <a:endParaRPr lang="he-IL" sz="2800" dirty="0">
              <a:latin typeface="David" panose="020E0502060401010101" pitchFamily="34" charset="-79"/>
              <a:cs typeface="David" panose="020E0502060401010101" pitchFamily="34" charset="-79"/>
            </a:endParaRPr>
          </a:p>
          <a:p>
            <a:pPr algn="r" rtl="1"/>
            <a:endParaRPr lang="he-IL" sz="2800" dirty="0">
              <a:latin typeface="David" panose="020E0502060401010101" pitchFamily="34" charset="-79"/>
              <a:cs typeface="David" panose="020E0502060401010101" pitchFamily="34" charset="-79"/>
            </a:endParaRPr>
          </a:p>
          <a:p>
            <a:pPr algn="r" rtl="1"/>
            <a:endParaRPr lang="he-IL" sz="2800" dirty="0">
              <a:latin typeface="David" panose="020E0502060401010101" pitchFamily="34" charset="-79"/>
              <a:cs typeface="David" panose="020E0502060401010101" pitchFamily="34" charset="-79"/>
            </a:endParaRPr>
          </a:p>
        </p:txBody>
      </p:sp>
      <p:pic>
        <p:nvPicPr>
          <p:cNvPr id="4" name="Picture 3" descr="091012 logo movement minerva press .png">
            <a:extLst>
              <a:ext uri="{FF2B5EF4-FFF2-40B4-BE49-F238E27FC236}">
                <a16:creationId xmlns:a16="http://schemas.microsoft.com/office/drawing/2014/main" id="{D3E2E594-E469-41AD-9C74-D25C90CB19C1}"/>
              </a:ext>
            </a:extLst>
          </p:cNvPr>
          <p:cNvPicPr>
            <a:picLocks noChangeAspect="1"/>
          </p:cNvPicPr>
          <p:nvPr/>
        </p:nvPicPr>
        <p:blipFill>
          <a:blip r:embed="rId2" cstate="print"/>
          <a:stretch>
            <a:fillRect/>
          </a:stretch>
        </p:blipFill>
        <p:spPr>
          <a:xfrm>
            <a:off x="107503" y="108011"/>
            <a:ext cx="1152129" cy="374102"/>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1161218D-9467-467F-A89D-05563596ED3D}"/>
              </a:ext>
            </a:extLst>
          </p:cNvPr>
          <p:cNvPicPr>
            <a:picLocks noChangeAspect="1"/>
          </p:cNvPicPr>
          <p:nvPr/>
        </p:nvPicPr>
        <p:blipFill rotWithShape="1">
          <a:blip r:embed="rId3">
            <a:extLst>
              <a:ext uri="{28A0092B-C50C-407E-A947-70E740481C1C}">
                <a14:useLocalDpi xmlns:a14="http://schemas.microsoft.com/office/drawing/2010/main" val="0"/>
              </a:ext>
            </a:extLst>
          </a:blip>
          <a:srcRect l="35485" t="36838" r="35038" b="33889"/>
          <a:stretch/>
        </p:blipFill>
        <p:spPr>
          <a:xfrm>
            <a:off x="0" y="3567616"/>
            <a:ext cx="5945313" cy="3320989"/>
          </a:xfrm>
          <a:prstGeom prst="rect">
            <a:avLst/>
          </a:prstGeom>
        </p:spPr>
      </p:pic>
    </p:spTree>
    <p:extLst>
      <p:ext uri="{BB962C8B-B14F-4D97-AF65-F5344CB8AC3E}">
        <p14:creationId xmlns:p14="http://schemas.microsoft.com/office/powerpoint/2010/main" val="1102454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325" y="773832"/>
            <a:ext cx="7740352" cy="854968"/>
          </a:xfrm>
        </p:spPr>
        <p:txBody>
          <a:bodyPr>
            <a:normAutofit fontScale="90000"/>
          </a:bodyPr>
          <a:lstStyle/>
          <a:p>
            <a:pPr algn="ctr"/>
            <a:r>
              <a:rPr lang="he-IL" sz="3200" b="1" dirty="0">
                <a:latin typeface="David" panose="020E0502060401010101" pitchFamily="34" charset="-79"/>
                <a:cs typeface="David" panose="020E0502060401010101" pitchFamily="34" charset="-79"/>
              </a:rPr>
              <a:t>שיטות: לכידה ומישדור-בוגרים וגוזלים (לפני תחילת הפרויקט) </a:t>
            </a:r>
            <a:endParaRPr lang="en-US" sz="3200" b="1" dirty="0">
              <a:latin typeface="David" panose="020E0502060401010101" pitchFamily="34" charset="-79"/>
              <a:cs typeface="David" panose="020E0502060401010101" pitchFamily="34" charset="-79"/>
            </a:endParaRPr>
          </a:p>
        </p:txBody>
      </p:sp>
      <p:sp>
        <p:nvSpPr>
          <p:cNvPr id="4" name="Content Placeholder 2"/>
          <p:cNvSpPr txBox="1">
            <a:spLocks/>
          </p:cNvSpPr>
          <p:nvPr/>
        </p:nvSpPr>
        <p:spPr>
          <a:xfrm>
            <a:off x="2467129" y="1988840"/>
            <a:ext cx="5970361" cy="2088232"/>
          </a:xfrm>
          <a:prstGeom prst="rect">
            <a:avLst/>
          </a:prstGeom>
        </p:spPr>
        <p:txBody>
          <a:bodyPr vert="horz" lIns="91440" tIns="45720" rIns="91440" bIns="45720" rtlCol="0">
            <a:normAutofit/>
          </a:bodyPr>
          <a:lstStyle/>
          <a:p>
            <a:pPr marL="457200" marR="0" lvl="0" indent="-457200" algn="r" defTabSz="914400" rtl="1" eaLnBrk="1" fontAlgn="auto" latinLnBrk="0" hangingPunct="1">
              <a:lnSpc>
                <a:spcPct val="100000"/>
              </a:lnSpc>
              <a:spcBef>
                <a:spcPct val="20000"/>
              </a:spcBef>
              <a:spcAft>
                <a:spcPts val="0"/>
              </a:spcAft>
              <a:buClrTx/>
              <a:buSzTx/>
              <a:buFont typeface="Arial" panose="020B0604020202020204" pitchFamily="34" charset="0"/>
              <a:buChar char="•"/>
              <a:tabLst/>
              <a:defRPr/>
            </a:pPr>
            <a:r>
              <a:rPr lang="he-IL" sz="2400" dirty="0">
                <a:latin typeface="David" panose="020E0502060401010101" pitchFamily="34" charset="-79"/>
                <a:cs typeface="David" panose="020E0502060401010101" pitchFamily="34" charset="-79"/>
              </a:rPr>
              <a:t>משדור עם </a:t>
            </a:r>
            <a:r>
              <a:rPr lang="en-US" sz="2400" dirty="0">
                <a:latin typeface="David" panose="020E0502060401010101" pitchFamily="34" charset="-79"/>
                <a:cs typeface="David" panose="020E0502060401010101" pitchFamily="34" charset="-79"/>
              </a:rPr>
              <a:t>GPS</a:t>
            </a:r>
            <a:r>
              <a:rPr lang="he-IL" sz="2400" dirty="0">
                <a:latin typeface="David" panose="020E0502060401010101" pitchFamily="34" charset="-79"/>
                <a:cs typeface="David" panose="020E0502060401010101" pitchFamily="34" charset="-79"/>
              </a:rPr>
              <a:t> בשני אזורים גיאוגרפיים שונים (עמק החולה, שפלת יהודה)</a:t>
            </a:r>
          </a:p>
          <a:p>
            <a:pPr marR="0" lvl="0" algn="r" defTabSz="914400" rtl="1" eaLnBrk="1" fontAlgn="auto" latinLnBrk="0" hangingPunct="1">
              <a:lnSpc>
                <a:spcPct val="100000"/>
              </a:lnSpc>
              <a:spcBef>
                <a:spcPct val="20000"/>
              </a:spcBef>
              <a:spcAft>
                <a:spcPts val="0"/>
              </a:spcAft>
              <a:buClrTx/>
              <a:buSzTx/>
              <a:tabLst/>
              <a:defRPr/>
            </a:pPr>
            <a:endParaRPr lang="he-IL" sz="2400" dirty="0">
              <a:latin typeface="David" panose="020E0502060401010101" pitchFamily="34" charset="-79"/>
              <a:cs typeface="David" panose="020E0502060401010101" pitchFamily="34" charset="-79"/>
            </a:endParaRPr>
          </a:p>
        </p:txBody>
      </p:sp>
      <p:pic>
        <p:nvPicPr>
          <p:cNvPr id="5" name="Picture 2" descr="C:\Users\User\Documents\Anat\Kites\hungary\IMG-20190530-WA0015.jpg"/>
          <p:cNvPicPr>
            <a:picLocks noChangeAspect="1" noChangeArrowheads="1"/>
          </p:cNvPicPr>
          <p:nvPr/>
        </p:nvPicPr>
        <p:blipFill rotWithShape="1">
          <a:blip r:embed="rId3" cstate="print"/>
          <a:srcRect r="10452"/>
          <a:stretch/>
        </p:blipFill>
        <p:spPr bwMode="auto">
          <a:xfrm>
            <a:off x="122261" y="1901976"/>
            <a:ext cx="2472107" cy="3680854"/>
          </a:xfrm>
          <a:prstGeom prst="rect">
            <a:avLst/>
          </a:prstGeom>
          <a:noFill/>
          <a:ln>
            <a:solidFill>
              <a:schemeClr val="tx1"/>
            </a:solidFill>
          </a:ln>
        </p:spPr>
      </p:pic>
      <p:pic>
        <p:nvPicPr>
          <p:cNvPr id="14" name="Picture 13" descr="091012 logo movement minerva press .png">
            <a:extLst>
              <a:ext uri="{FF2B5EF4-FFF2-40B4-BE49-F238E27FC236}">
                <a16:creationId xmlns:a16="http://schemas.microsoft.com/office/drawing/2014/main" id="{C7284805-0C17-4229-956F-CE396BC08BD9}"/>
              </a:ext>
            </a:extLst>
          </p:cNvPr>
          <p:cNvPicPr>
            <a:picLocks noChangeAspect="1"/>
          </p:cNvPicPr>
          <p:nvPr/>
        </p:nvPicPr>
        <p:blipFill>
          <a:blip r:embed="rId4" cstate="print"/>
          <a:stretch>
            <a:fillRect/>
          </a:stretch>
        </p:blipFill>
        <p:spPr>
          <a:xfrm>
            <a:off x="107503" y="108011"/>
            <a:ext cx="1152129" cy="374102"/>
          </a:xfrm>
          <a:prstGeom prst="rect">
            <a:avLst/>
          </a:prstGeom>
        </p:spPr>
      </p:pic>
      <p:pic>
        <p:nvPicPr>
          <p:cNvPr id="8" name="תמונה 7" descr="תמונה שמכילה דשא, חוץ, ג'ירף, שדה&#10;&#10;התיאור נוצר באופן אוטומטי">
            <a:extLst>
              <a:ext uri="{FF2B5EF4-FFF2-40B4-BE49-F238E27FC236}">
                <a16:creationId xmlns:a16="http://schemas.microsoft.com/office/drawing/2014/main" id="{520E78F0-BE65-4FE9-96EA-1CFEF6AB2B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0517" y="3091980"/>
            <a:ext cx="2760640" cy="3677789"/>
          </a:xfrm>
          <a:prstGeom prst="rect">
            <a:avLst/>
          </a:prstGeom>
        </p:spPr>
      </p:pic>
      <p:pic>
        <p:nvPicPr>
          <p:cNvPr id="12" name="תמונה 11" descr="תמונה שמכילה דשא, חוץ, שדה, עץ&#10;&#10;התיאור נוצר באופן אוטומטי">
            <a:extLst>
              <a:ext uri="{FF2B5EF4-FFF2-40B4-BE49-F238E27FC236}">
                <a16:creationId xmlns:a16="http://schemas.microsoft.com/office/drawing/2014/main" id="{31247921-4FB4-4243-931A-99473CC09CB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101" r="10336" b="4850"/>
          <a:stretch/>
        </p:blipFill>
        <p:spPr>
          <a:xfrm>
            <a:off x="5940152" y="3091980"/>
            <a:ext cx="2760640" cy="3677788"/>
          </a:xfrm>
          <a:prstGeom prst="rect">
            <a:avLst/>
          </a:prstGeom>
        </p:spPr>
      </p:pic>
      <p:cxnSp>
        <p:nvCxnSpPr>
          <p:cNvPr id="18" name="מחבר חץ ישר 17">
            <a:extLst>
              <a:ext uri="{FF2B5EF4-FFF2-40B4-BE49-F238E27FC236}">
                <a16:creationId xmlns:a16="http://schemas.microsoft.com/office/drawing/2014/main" id="{CEB5F0AF-A85C-44F1-8E9D-A3676151E017}"/>
              </a:ext>
            </a:extLst>
          </p:cNvPr>
          <p:cNvCxnSpPr/>
          <p:nvPr/>
        </p:nvCxnSpPr>
        <p:spPr>
          <a:xfrm flipH="1">
            <a:off x="7771624" y="3334483"/>
            <a:ext cx="648072" cy="4079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8FC0-7886-E520-4F5E-EE5B778DFCD5}"/>
              </a:ext>
            </a:extLst>
          </p:cNvPr>
          <p:cNvSpPr>
            <a:spLocks noGrp="1"/>
          </p:cNvSpPr>
          <p:nvPr>
            <p:ph type="title"/>
          </p:nvPr>
        </p:nvSpPr>
        <p:spPr>
          <a:xfrm>
            <a:off x="457200" y="188640"/>
            <a:ext cx="8229600" cy="1143000"/>
          </a:xfrm>
        </p:spPr>
        <p:txBody>
          <a:bodyPr/>
          <a:lstStyle/>
          <a:p>
            <a:pPr algn="ctr"/>
            <a:r>
              <a:rPr lang="he-IL" dirty="0">
                <a:latin typeface="David" panose="020E0502060401010101" pitchFamily="34" charset="-79"/>
                <a:cs typeface="David" panose="020E0502060401010101" pitchFamily="34" charset="-79"/>
              </a:rPr>
              <a:t>שיטות ניתוח נתונים</a:t>
            </a:r>
            <a:endParaRPr lang="en-US" dirty="0">
              <a:latin typeface="David" panose="020E0502060401010101" pitchFamily="34" charset="-79"/>
              <a:cs typeface="David" panose="020E0502060401010101" pitchFamily="34" charset="-79"/>
            </a:endParaRPr>
          </a:p>
        </p:txBody>
      </p:sp>
      <p:sp>
        <p:nvSpPr>
          <p:cNvPr id="3" name="Content Placeholder 2">
            <a:extLst>
              <a:ext uri="{FF2B5EF4-FFF2-40B4-BE49-F238E27FC236}">
                <a16:creationId xmlns:a16="http://schemas.microsoft.com/office/drawing/2014/main" id="{8B4B7365-4135-F9AB-21E7-67A883E6E451}"/>
              </a:ext>
            </a:extLst>
          </p:cNvPr>
          <p:cNvSpPr>
            <a:spLocks noGrp="1"/>
          </p:cNvSpPr>
          <p:nvPr>
            <p:ph idx="1"/>
          </p:nvPr>
        </p:nvSpPr>
        <p:spPr>
          <a:xfrm>
            <a:off x="457200" y="1556792"/>
            <a:ext cx="8229600" cy="4389120"/>
          </a:xfrm>
        </p:spPr>
        <p:txBody>
          <a:bodyPr>
            <a:noAutofit/>
          </a:bodyPr>
          <a:lstStyle/>
          <a:p>
            <a:pPr algn="r" rtl="1"/>
            <a:r>
              <a:rPr lang="he-IL" sz="2800" dirty="0">
                <a:latin typeface="David" panose="020E0502060401010101" pitchFamily="34" charset="-79"/>
                <a:cs typeface="David" panose="020E0502060401010101" pitchFamily="34" charset="-79"/>
              </a:rPr>
              <a:t>עיבוד ראשוני: </a:t>
            </a:r>
          </a:p>
          <a:p>
            <a:pPr marL="0" indent="0" algn="r" rtl="1">
              <a:buNone/>
            </a:pPr>
            <a:r>
              <a:rPr lang="he-IL" sz="2800" dirty="0">
                <a:latin typeface="David" panose="020E0502060401010101" pitchFamily="34" charset="-79"/>
                <a:cs typeface="David" panose="020E0502060401010101" pitchFamily="34" charset="-79"/>
              </a:rPr>
              <a:t>-ניקוי מיקומים שגויים</a:t>
            </a:r>
          </a:p>
          <a:p>
            <a:pPr marL="0" indent="0" algn="r" rtl="1">
              <a:buNone/>
            </a:pPr>
            <a:r>
              <a:rPr lang="he-IL" sz="2800" dirty="0">
                <a:latin typeface="David" panose="020E0502060401010101" pitchFamily="34" charset="-79"/>
                <a:cs typeface="David" panose="020E0502060401010101" pitchFamily="34" charset="-79"/>
              </a:rPr>
              <a:t>-תת-דגימה של כל יום</a:t>
            </a:r>
          </a:p>
          <a:p>
            <a:pPr marL="0" indent="0" algn="r" rtl="1">
              <a:buNone/>
            </a:pPr>
            <a:r>
              <a:rPr lang="he-IL" sz="2800" dirty="0">
                <a:latin typeface="David" panose="020E0502060401010101" pitchFamily="34" charset="-79"/>
                <a:cs typeface="David" panose="020E0502060401010101" pitchFamily="34" charset="-79"/>
              </a:rPr>
              <a:t>-ניקוי ימים עם פחות מ-30 מיקומים  </a:t>
            </a:r>
          </a:p>
          <a:p>
            <a:pPr algn="r" rtl="1"/>
            <a:r>
              <a:rPr lang="he-IL" sz="2800" dirty="0">
                <a:latin typeface="David" panose="020E0502060401010101" pitchFamily="34" charset="-79"/>
                <a:cs typeface="David" panose="020E0502060401010101" pitchFamily="34" charset="-79"/>
              </a:rPr>
              <a:t>חלוקה לקטגוריות: </a:t>
            </a:r>
          </a:p>
          <a:p>
            <a:pPr marL="0" indent="0" algn="r" rtl="1">
              <a:buNone/>
            </a:pPr>
            <a:r>
              <a:rPr lang="he-IL" sz="2800" dirty="0">
                <a:latin typeface="David" panose="020E0502060401010101" pitchFamily="34" charset="-79"/>
                <a:cs typeface="David" panose="020E0502060401010101" pitchFamily="34" charset="-79"/>
              </a:rPr>
              <a:t>-פילופטריה </a:t>
            </a:r>
          </a:p>
          <a:p>
            <a:pPr marL="0" indent="0" algn="r" rtl="1">
              <a:buNone/>
            </a:pPr>
            <a:r>
              <a:rPr lang="he-IL" sz="2800" dirty="0">
                <a:latin typeface="David" panose="020E0502060401010101" pitchFamily="34" charset="-79"/>
                <a:cs typeface="David" panose="020E0502060401010101" pitchFamily="34" charset="-79"/>
              </a:rPr>
              <a:t>-הפצה קצרת טווח </a:t>
            </a:r>
          </a:p>
          <a:p>
            <a:pPr marL="0" indent="0" algn="r" rtl="1">
              <a:buNone/>
            </a:pPr>
            <a:r>
              <a:rPr lang="he-IL" sz="2800" dirty="0">
                <a:latin typeface="David" panose="020E0502060401010101" pitchFamily="34" charset="-79"/>
                <a:cs typeface="David" panose="020E0502060401010101" pitchFamily="34" charset="-79"/>
              </a:rPr>
              <a:t>-הפצה ארוכת טווח     </a:t>
            </a:r>
          </a:p>
          <a:p>
            <a:pPr algn="r" rtl="1"/>
            <a:r>
              <a:rPr lang="he-IL" sz="2800" dirty="0">
                <a:latin typeface="David" panose="020E0502060401010101" pitchFamily="34" charset="-79"/>
                <a:cs typeface="David" panose="020E0502060401010101" pitchFamily="34" charset="-79"/>
              </a:rPr>
              <a:t>חלוקה לימי תנועה קצרה ותנועה ארוכה.                                                </a:t>
            </a:r>
          </a:p>
        </p:txBody>
      </p:sp>
    </p:spTree>
    <p:extLst>
      <p:ext uri="{BB962C8B-B14F-4D97-AF65-F5344CB8AC3E}">
        <p14:creationId xmlns:p14="http://schemas.microsoft.com/office/powerpoint/2010/main" val="32957519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מסמך" ma:contentTypeID="0x010100D6F61E74F7254FFAACE179AD514BF94B00E5BAFAE9EC481B44A887128AEA8B460D" ma:contentTypeVersion="" ma:contentTypeDescription="צור פריט רשימה חדש." ma:contentTypeScope="" ma:versionID="3b61d496bdfd119985d8563668747021">
  <xsd:schema xmlns:xsd="http://www.w3.org/2001/XMLSchema" xmlns:xs="http://www.w3.org/2001/XMLSchema" xmlns:p="http://schemas.microsoft.com/office/2006/metadata/properties" xmlns:ns1="458654B0-58DA-43AF-B7B7-86C38ED4FD5E" targetNamespace="http://schemas.microsoft.com/office/2006/metadata/properties" ma:root="true" ma:fieldsID="695313bd741453274c42219807639905" ns1:_="">
    <xsd:import namespace="458654B0-58DA-43AF-B7B7-86C38ED4FD5E"/>
    <xsd:element name="properties">
      <xsd:complexType>
        <xsd:sequence>
          <xsd:element name="documentManagement">
            <xsd:complexType>
              <xsd:all>
                <xsd:element ref="ns1:Document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8654B0-58DA-43AF-B7B7-86C38ED4FD5E" elementFormDefault="qualified">
    <xsd:import namespace="http://schemas.microsoft.com/office/2006/documentManagement/types"/>
    <xsd:import namespace="http://schemas.microsoft.com/office/infopath/2007/PartnerControls"/>
    <xsd:element name="DocumentUrl" ma:index="2" nillable="true" ma:displayName="Url" ma:internalName="DocumentUrl">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6" ma:displayName="מחבר"/>
        <xsd:element ref="dcterms:created" minOccurs="0" maxOccurs="1"/>
        <xsd:element ref="dc:identifier" minOccurs="0" maxOccurs="1"/>
        <xsd:element name="contentType" minOccurs="0" maxOccurs="1" type="xsd:string"/>
        <xsd:element ref="dc:title" minOccurs="0" maxOccurs="1" ma:index="4" ma:displayName="כותרת"/>
        <xsd:element ref="dc:subject" minOccurs="0" maxOccurs="1"/>
        <xsd:element ref="dc:description" minOccurs="0" maxOccurs="1" ma:index="8" ma:displayName="הערות"/>
        <xsd:element name="keywords" minOccurs="0" maxOccurs="1" type="xsd:string" ma:index="5" ma:displayName="מילות מפתח"/>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ocumentUrl xmlns="458654B0-58DA-43AF-B7B7-86C38ED4FD5E" xsi:nil="true"/>
  </documentManagement>
</p:properties>
</file>

<file path=customXml/itemProps1.xml><?xml version="1.0" encoding="utf-8"?>
<ds:datastoreItem xmlns:ds="http://schemas.openxmlformats.org/officeDocument/2006/customXml" ds:itemID="{1343487C-165B-49FC-B329-3FA2F164B7C2}">
  <ds:schemaRefs>
    <ds:schemaRef ds:uri="http://schemas.microsoft.com/sharepoint/v3/contenttype/forms"/>
  </ds:schemaRefs>
</ds:datastoreItem>
</file>

<file path=customXml/itemProps2.xml><?xml version="1.0" encoding="utf-8"?>
<ds:datastoreItem xmlns:ds="http://schemas.openxmlformats.org/officeDocument/2006/customXml" ds:itemID="{2229AF8E-9B42-4BE5-B6E0-1558675F42D1}"/>
</file>

<file path=customXml/itemProps3.xml><?xml version="1.0" encoding="utf-8"?>
<ds:datastoreItem xmlns:ds="http://schemas.openxmlformats.org/officeDocument/2006/customXml" ds:itemID="{E6ACD07D-9B6A-4684-9F3A-3DA973D0344A}"/>
</file>

<file path=docProps/app.xml><?xml version="1.0" encoding="utf-8"?>
<Properties xmlns="http://schemas.openxmlformats.org/officeDocument/2006/extended-properties" xmlns:vt="http://schemas.openxmlformats.org/officeDocument/2006/docPropsVTypes">
  <Template/>
  <TotalTime>33462</TotalTime>
  <Words>893</Words>
  <Application>Microsoft Office PowerPoint</Application>
  <PresentationFormat>‫הצגה על המסך (4:3)</PresentationFormat>
  <Paragraphs>136</Paragraphs>
  <Slides>22</Slides>
  <Notes>7</Notes>
  <HiddenSlides>0</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22</vt:i4>
      </vt:variant>
    </vt:vector>
  </HeadingPairs>
  <TitlesOfParts>
    <vt:vector size="28" baseType="lpstr">
      <vt:lpstr>Arial</vt:lpstr>
      <vt:lpstr>Calibri</vt:lpstr>
      <vt:lpstr>David</vt:lpstr>
      <vt:lpstr>Times New Roman</vt:lpstr>
      <vt:lpstr>Wingdings 2</vt:lpstr>
      <vt:lpstr>Flow</vt:lpstr>
      <vt:lpstr>שוטטות והפצה במרחב לא מוכר לעומת תנועה במרחב המחיה המוכר- תנועות נבדלות? </vt:lpstr>
      <vt:lpstr>הפצה (Dispersal) /פילופטריות (Philopatry)</vt:lpstr>
      <vt:lpstr>שוטטות (Exploration/Wandering)</vt:lpstr>
      <vt:lpstr>הפצה תלוית גיל</vt:lpstr>
      <vt:lpstr>שאלת המחקר, השערות ותחזיות</vt:lpstr>
      <vt:lpstr>דאה שחורת כתף Elanus caeruleus (Desfontaines, 1789)</vt:lpstr>
      <vt:lpstr> תחום תפוצה עולמי והרחבתו</vt:lpstr>
      <vt:lpstr>שיטות: לכידה ומישדור-בוגרים וגוזלים (לפני תחילת הפרויקט) </vt:lpstr>
      <vt:lpstr>שיטות ניתוח נתונים</vt:lpstr>
      <vt:lpstr>שיטות ניתוח נתונים</vt:lpstr>
      <vt:lpstr>שיטות ניתוח נתונים</vt:lpstr>
      <vt:lpstr>תוצאות- משדור</vt:lpstr>
      <vt:lpstr>תוצאות שוטטות והפצה- בוגר </vt:lpstr>
      <vt:lpstr>תוצאות- שוטטות- בוגר ,מקנן בשפלת יהודה</vt:lpstr>
      <vt:lpstr>תוצאות- שוטטות לפני הפצה- פרחון, יליד שפלת יהודה</vt:lpstr>
      <vt:lpstr>תוצאות- שיעור ההפצה</vt:lpstr>
      <vt:lpstr>תוצאות-הבדלים בין סוגי תנועה</vt:lpstr>
      <vt:lpstr>תוצאות- הבדל בין סוגי תנועה</vt:lpstr>
      <vt:lpstr>דיון-שיעור הפצה באוכלוסיה</vt:lpstr>
      <vt:lpstr>דיון-הבדלים בין סוגי תנועה</vt:lpstr>
      <vt:lpstr>דיון-הבדלים בין סוגי תנועה</vt:lpstr>
      <vt:lpstr>תודות</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Natal dispersal of the black winged kite </dc:title>
  <dc:creator>User</dc:creator>
  <cp:keywords/>
  <dc:description/>
  <cp:lastModifiedBy>oripa</cp:lastModifiedBy>
  <cp:revision>399</cp:revision>
  <dcterms:created xsi:type="dcterms:W3CDTF">2019-11-03T09:59:00Z</dcterms:created>
  <dcterms:modified xsi:type="dcterms:W3CDTF">2023-05-28T09:00:58Z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0x010100D6F61E74F7254FFAACE179AD514BF94B00E5BAFAE9EC481B44A887128AEA8B460D</vt:lpwstr>
  </property>
</Properties>
</file>